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5" r:id="rId5"/>
    <p:sldId id="258" r:id="rId6"/>
    <p:sldId id="263"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8" autoAdjust="0"/>
    <p:restoredTop sz="94671" autoAdjust="0"/>
  </p:normalViewPr>
  <p:slideViewPr>
    <p:cSldViewPr>
      <p:cViewPr varScale="1">
        <p:scale>
          <a:sx n="46" d="100"/>
          <a:sy n="46" d="100"/>
        </p:scale>
        <p:origin x="-1301" y="-86"/>
      </p:cViewPr>
      <p:guideLst>
        <p:guide orient="horz" pos="2160"/>
        <p:guide pos="2880"/>
      </p:guideLst>
    </p:cSldViewPr>
  </p:slideViewPr>
  <p:outlineViewPr>
    <p:cViewPr>
      <p:scale>
        <a:sx n="33" d="100"/>
        <a:sy n="33" d="100"/>
      </p:scale>
      <p:origin x="54" y="174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2A66D57-70D4-4153-A64C-CEEE268EFFAE}"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C3C1312-8303-4C8E-842A-1A0BCCFBCC9C}"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A66D57-70D4-4153-A64C-CEEE268EFFAE}"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C1312-8303-4C8E-842A-1A0BCCFBCC9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A66D57-70D4-4153-A64C-CEEE268EFFAE}"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C1312-8303-4C8E-842A-1A0BCCFBCC9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A66D57-70D4-4153-A64C-CEEE268EFFAE}" type="datetimeFigureOut">
              <a:rPr lang="en-US" smtClean="0"/>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C1312-8303-4C8E-842A-1A0BCCFBCC9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2A66D57-70D4-4153-A64C-CEEE268EFFAE}" type="datetimeFigureOut">
              <a:rPr lang="en-US" smtClean="0"/>
              <a:t>9/12/2013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C1312-8303-4C8E-842A-1A0BCCFBCC9C}"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A66D57-70D4-4153-A64C-CEEE268EFFAE}" type="datetimeFigureOut">
              <a:rPr lang="en-US" smtClean="0"/>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C1312-8303-4C8E-842A-1A0BCCFBCC9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A66D57-70D4-4153-A64C-CEEE268EFFAE}" type="datetimeFigureOut">
              <a:rPr lang="en-US" smtClean="0"/>
              <a:t>9/12/2013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3C1312-8303-4C8E-842A-1A0BCCFBCC9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A66D57-70D4-4153-A64C-CEEE268EFFAE}" type="datetimeFigureOut">
              <a:rPr lang="en-US" smtClean="0"/>
              <a:t>9/12/2013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3C1312-8303-4C8E-842A-1A0BCCFBCC9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2A66D57-70D4-4153-A64C-CEEE268EFFAE}" type="datetimeFigureOut">
              <a:rPr lang="en-US" smtClean="0"/>
              <a:t>9/12/2013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3C1312-8303-4C8E-842A-1A0BCCFBCC9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A66D57-70D4-4153-A64C-CEEE268EFFAE}" type="datetimeFigureOut">
              <a:rPr lang="en-US" smtClean="0"/>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C1312-8303-4C8E-842A-1A0BCCFBCC9C}"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2A66D57-70D4-4153-A64C-CEEE268EFFAE}" type="datetimeFigureOut">
              <a:rPr lang="en-US" smtClean="0"/>
              <a:t>9/12/2013</a:t>
            </a:fld>
            <a:endParaRPr lang="en-US"/>
          </a:p>
        </p:txBody>
      </p:sp>
      <p:sp>
        <p:nvSpPr>
          <p:cNvPr id="7" name="Slide Number Placeholder 6"/>
          <p:cNvSpPr>
            <a:spLocks noGrp="1"/>
          </p:cNvSpPr>
          <p:nvPr>
            <p:ph type="sldNum" sz="quarter" idx="12"/>
          </p:nvPr>
        </p:nvSpPr>
        <p:spPr/>
        <p:txBody>
          <a:bodyPr/>
          <a:lstStyle/>
          <a:p>
            <a:fld id="{2C3C1312-8303-4C8E-842A-1A0BCCFBCC9C}"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2A66D57-70D4-4153-A64C-CEEE268EFFAE}" type="datetimeFigureOut">
              <a:rPr lang="en-US" smtClean="0"/>
              <a:t>9/12/2013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C3C1312-8303-4C8E-842A-1A0BCCFBCC9C}"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normAutofit/>
          </a:bodyPr>
          <a:lstStyle/>
          <a:p>
            <a:r>
              <a:rPr lang="en-US" sz="2800" dirty="0" smtClean="0">
                <a:latin typeface="Arial" charset="0"/>
                <a:cs typeface="Times New Roman" pitchFamily="18" charset="0"/>
              </a:rPr>
              <a:t>If the moon had the mass of a golf ball, the sun would have the mass of about 110 school buses! </a:t>
            </a:r>
          </a:p>
          <a:p>
            <a:r>
              <a:rPr lang="en-US" sz="2800" dirty="0" smtClean="0">
                <a:latin typeface="Arial" charset="0"/>
                <a:cs typeface="Times New Roman" pitchFamily="18" charset="0"/>
              </a:rPr>
              <a:t>Although the moon is much smaller than the sun is, the moon exerts more influence on Earth’s tides than the sun does. Why do you think this happens</a:t>
            </a:r>
            <a:r>
              <a:rPr lang="en-US" sz="2800" dirty="0" smtClean="0">
                <a:latin typeface="Arial" charset="0"/>
                <a:cs typeface="Times New Roman" pitchFamily="18" charset="0"/>
              </a:rPr>
              <a:t>?</a:t>
            </a:r>
          </a:p>
          <a:p>
            <a:endParaRPr lang="en-US" sz="2800" dirty="0">
              <a:latin typeface="Arial" charset="0"/>
              <a:cs typeface="Times New Roman" pitchFamily="18" charset="0"/>
            </a:endParaRPr>
          </a:p>
          <a:p>
            <a:r>
              <a:rPr lang="en-US" sz="2800" dirty="0" smtClean="0">
                <a:latin typeface="Arial" charset="0"/>
                <a:cs typeface="Times New Roman" pitchFamily="18" charset="0"/>
              </a:rPr>
              <a:t>A</a:t>
            </a:r>
            <a:endParaRPr lang="en-US" sz="2800" dirty="0" smtClean="0">
              <a:latin typeface="Arial" charset="0"/>
            </a:endParaRPr>
          </a:p>
          <a:p>
            <a:endParaRPr lang="en-US" sz="2800" dirty="0"/>
          </a:p>
        </p:txBody>
      </p:sp>
    </p:spTree>
    <p:extLst>
      <p:ext uri="{BB962C8B-B14F-4D97-AF65-F5344CB8AC3E}">
        <p14:creationId xmlns:p14="http://schemas.microsoft.com/office/powerpoint/2010/main" val="1064296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Tides</a:t>
            </a:r>
            <a:endParaRPr lang="en-US" dirty="0"/>
          </a:p>
        </p:txBody>
      </p:sp>
      <p:sp>
        <p:nvSpPr>
          <p:cNvPr id="3" name="Content Placeholder 2"/>
          <p:cNvSpPr>
            <a:spLocks noGrp="1"/>
          </p:cNvSpPr>
          <p:nvPr>
            <p:ph idx="1"/>
          </p:nvPr>
        </p:nvSpPr>
        <p:spPr/>
        <p:txBody>
          <a:bodyPr>
            <a:normAutofit/>
          </a:bodyPr>
          <a:lstStyle/>
          <a:p>
            <a:pPr>
              <a:buClr>
                <a:srgbClr val="FFCC00"/>
              </a:buClr>
              <a:buFontTx/>
              <a:buChar char="•"/>
            </a:pPr>
            <a:r>
              <a:rPr lang="en-US" sz="2800" dirty="0" smtClean="0">
                <a:latin typeface="Arial" charset="0"/>
              </a:rPr>
              <a:t>The daily changes in the level of ocean water are called </a:t>
            </a:r>
            <a:r>
              <a:rPr lang="en-US" sz="2800" b="1" dirty="0" smtClean="0">
                <a:latin typeface="Arial" charset="0"/>
              </a:rPr>
              <a:t>tides. </a:t>
            </a:r>
            <a:r>
              <a:rPr lang="en-US" sz="2800" dirty="0" smtClean="0">
                <a:latin typeface="Arial" charset="0"/>
              </a:rPr>
              <a:t>Tides are influenced by the sun and the moon and occur at </a:t>
            </a:r>
            <a:r>
              <a:rPr lang="en-US" sz="2800" b="1" dirty="0" smtClean="0">
                <a:latin typeface="Arial" charset="0"/>
              </a:rPr>
              <a:t>predictable</a:t>
            </a:r>
            <a:r>
              <a:rPr lang="en-US" sz="2800" dirty="0" smtClean="0">
                <a:latin typeface="Arial" charset="0"/>
              </a:rPr>
              <a:t> times.</a:t>
            </a:r>
          </a:p>
          <a:p>
            <a:pPr>
              <a:buClr>
                <a:srgbClr val="FFCC00"/>
              </a:buClr>
              <a:buFontTx/>
              <a:buChar char="•"/>
            </a:pPr>
            <a:endParaRPr lang="en-US" sz="2800" b="1" dirty="0" smtClean="0">
              <a:solidFill>
                <a:srgbClr val="FFCC00"/>
              </a:solidFill>
              <a:latin typeface="Arial" charset="0"/>
            </a:endParaRPr>
          </a:p>
          <a:p>
            <a:pPr>
              <a:buClr>
                <a:srgbClr val="FFCC00"/>
              </a:buClr>
              <a:buFontTx/>
              <a:buChar char="•"/>
            </a:pPr>
            <a:r>
              <a:rPr lang="en-US" sz="2800" b="1" dirty="0" smtClean="0">
                <a:latin typeface="Arial" charset="0"/>
              </a:rPr>
              <a:t> High Tide and Low Tide  </a:t>
            </a:r>
            <a:r>
              <a:rPr lang="en-US" sz="2800" dirty="0" smtClean="0">
                <a:latin typeface="Arial" charset="0"/>
              </a:rPr>
              <a:t>How often tides occur and the difference in tidal levels depend on the position of the moon as it revolves around the Earth</a:t>
            </a:r>
            <a:r>
              <a:rPr lang="en-US" dirty="0" smtClean="0">
                <a:latin typeface="Arial" charset="0"/>
              </a:rPr>
              <a:t>.</a:t>
            </a:r>
            <a:endParaRPr lang="en-US" b="1" dirty="0" smtClean="0">
              <a:latin typeface="Arial" charset="0"/>
            </a:endParaRPr>
          </a:p>
          <a:p>
            <a:endParaRPr lang="en-US" dirty="0"/>
          </a:p>
        </p:txBody>
      </p:sp>
    </p:spTree>
    <p:extLst>
      <p:ext uri="{BB962C8B-B14F-4D97-AF65-F5344CB8AC3E}">
        <p14:creationId xmlns:p14="http://schemas.microsoft.com/office/powerpoint/2010/main" val="2474859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Moon has the greatest impact on the tides</a:t>
            </a:r>
            <a:endParaRPr lang="en-US" dirty="0"/>
          </a:p>
        </p:txBody>
      </p:sp>
      <p:sp>
        <p:nvSpPr>
          <p:cNvPr id="3" name="Content Placeholder 2"/>
          <p:cNvSpPr>
            <a:spLocks noGrp="1"/>
          </p:cNvSpPr>
          <p:nvPr>
            <p:ph idx="1"/>
          </p:nvPr>
        </p:nvSpPr>
        <p:spPr/>
        <p:txBody>
          <a:bodyPr/>
          <a:lstStyle/>
          <a:p>
            <a:r>
              <a:rPr lang="en-US" sz="2800" b="1" dirty="0" smtClean="0">
                <a:latin typeface="Arial" charset="0"/>
              </a:rPr>
              <a:t>Battle of the Bulge  </a:t>
            </a:r>
            <a:r>
              <a:rPr lang="en-US" sz="2800" dirty="0" smtClean="0">
                <a:latin typeface="Arial" charset="0"/>
              </a:rPr>
              <a:t>When part of the ocean is directly facing the moon, the water there and the water on the opposite side of Earth bulges toward the moon. The bulges are called </a:t>
            </a:r>
            <a:r>
              <a:rPr lang="en-US" sz="2800" i="1" dirty="0" smtClean="0">
                <a:latin typeface="Arial" charset="0"/>
              </a:rPr>
              <a:t>high tides</a:t>
            </a:r>
          </a:p>
          <a:p>
            <a:r>
              <a:rPr lang="en-US" sz="2800" dirty="0" smtClean="0">
                <a:latin typeface="Arial" charset="0"/>
              </a:rPr>
              <a:t>Water is drawn away from the areas between the high tides, which causes low tides to form.</a:t>
            </a:r>
            <a:endParaRPr lang="en-US" sz="2800" b="1" dirty="0" smtClean="0">
              <a:latin typeface="Arial" charset="0"/>
            </a:endParaRPr>
          </a:p>
          <a:p>
            <a:endParaRPr lang="en-US" dirty="0"/>
          </a:p>
        </p:txBody>
      </p:sp>
    </p:spTree>
    <p:extLst>
      <p:ext uri="{BB962C8B-B14F-4D97-AF65-F5344CB8AC3E}">
        <p14:creationId xmlns:p14="http://schemas.microsoft.com/office/powerpoint/2010/main" val="99744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“bulge” follows the moon</a:t>
            </a:r>
            <a:endParaRPr lang="en-US" dirty="0"/>
          </a:p>
        </p:txBody>
      </p:sp>
      <p:pic>
        <p:nvPicPr>
          <p:cNvPr id="4" name="Picture 16"/>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114425" y="2034381"/>
            <a:ext cx="691515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75995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229600" cy="1143000"/>
          </a:xfrm>
        </p:spPr>
        <p:txBody>
          <a:bodyPr>
            <a:normAutofit fontScale="90000"/>
          </a:bodyPr>
          <a:lstStyle/>
          <a:p>
            <a:r>
              <a:rPr lang="en-US" b="1" dirty="0" smtClean="0">
                <a:latin typeface="Arial" charset="0"/>
              </a:rPr>
              <a:t> </a:t>
            </a:r>
            <a:r>
              <a:rPr lang="en-US" sz="2200" b="1" dirty="0" smtClean="0">
                <a:latin typeface="Arial" charset="0"/>
              </a:rPr>
              <a:t>Timing the Tides: </a:t>
            </a:r>
            <a:r>
              <a:rPr lang="en-US" sz="2200" dirty="0" smtClean="0">
                <a:latin typeface="Arial" charset="0"/>
              </a:rPr>
              <a:t>Tides occur at different times each day because the Earth rotates more quickly than the moon revolves around the Earth</a:t>
            </a:r>
            <a:r>
              <a:rPr lang="en-US" sz="3600" dirty="0" smtClean="0">
                <a:latin typeface="Arial" charset="0"/>
              </a:rPr>
              <a:t>.</a:t>
            </a:r>
            <a:br>
              <a:rPr lang="en-US" sz="3600" dirty="0" smtClean="0">
                <a:latin typeface="Arial" charset="0"/>
              </a:rPr>
            </a:br>
            <a:endParaRPr lang="en-US" sz="3600" dirty="0"/>
          </a:p>
        </p:txBody>
      </p:sp>
      <p:pic>
        <p:nvPicPr>
          <p:cNvPr id="4" name="Picture 16"/>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904875" y="2034381"/>
            <a:ext cx="733425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2881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sun also tugs on the water</a:t>
            </a:r>
            <a:endParaRPr lang="en-US" dirty="0"/>
          </a:p>
        </p:txBody>
      </p:sp>
      <p:sp>
        <p:nvSpPr>
          <p:cNvPr id="3" name="Content Placeholder 2"/>
          <p:cNvSpPr>
            <a:spLocks noGrp="1"/>
          </p:cNvSpPr>
          <p:nvPr>
            <p:ph idx="1"/>
          </p:nvPr>
        </p:nvSpPr>
        <p:spPr/>
        <p:txBody>
          <a:bodyPr/>
          <a:lstStyle/>
          <a:p>
            <a:r>
              <a:rPr lang="en-US" sz="2800" dirty="0" smtClean="0">
                <a:latin typeface="Arial" charset="0"/>
              </a:rPr>
              <a:t>The sun also affects tides. The combined forces of the sun and the moon on Earth result in tidal ranges that vary based on the positions of the Sun, Earth, and Moon</a:t>
            </a:r>
            <a:r>
              <a:rPr lang="en-US" dirty="0" smtClean="0">
                <a:latin typeface="Arial" charset="0"/>
              </a:rPr>
              <a:t>.</a:t>
            </a:r>
          </a:p>
          <a:p>
            <a:endParaRPr lang="en-US" dirty="0"/>
          </a:p>
        </p:txBody>
      </p:sp>
    </p:spTree>
    <p:extLst>
      <p:ext uri="{BB962C8B-B14F-4D97-AF65-F5344CB8AC3E}">
        <p14:creationId xmlns:p14="http://schemas.microsoft.com/office/powerpoint/2010/main" val="3838977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Tidal Variations</a:t>
            </a:r>
            <a:endParaRPr lang="en-US" dirty="0"/>
          </a:p>
        </p:txBody>
      </p:sp>
      <p:sp>
        <p:nvSpPr>
          <p:cNvPr id="3" name="Content Placeholder 2"/>
          <p:cNvSpPr>
            <a:spLocks noGrp="1"/>
          </p:cNvSpPr>
          <p:nvPr>
            <p:ph idx="1"/>
          </p:nvPr>
        </p:nvSpPr>
        <p:spPr/>
        <p:txBody>
          <a:bodyPr>
            <a:normAutofit/>
          </a:bodyPr>
          <a:lstStyle/>
          <a:p>
            <a:r>
              <a:rPr lang="en-US" sz="2800" b="1" dirty="0" smtClean="0">
                <a:latin typeface="Arial" charset="0"/>
              </a:rPr>
              <a:t>Spring Tides </a:t>
            </a:r>
            <a:r>
              <a:rPr lang="en-US" sz="2800" dirty="0" smtClean="0">
                <a:latin typeface="Arial" charset="0"/>
              </a:rPr>
              <a:t>are tides with the largest daily tidal range and occur during </a:t>
            </a:r>
            <a:r>
              <a:rPr lang="en-US" sz="2800" b="1" dirty="0" smtClean="0">
                <a:latin typeface="Arial" charset="0"/>
              </a:rPr>
              <a:t>New and Full </a:t>
            </a:r>
            <a:r>
              <a:rPr lang="en-US" sz="2800" b="1" dirty="0">
                <a:latin typeface="Arial" charset="0"/>
              </a:rPr>
              <a:t>M</a:t>
            </a:r>
            <a:r>
              <a:rPr lang="en-US" sz="2800" b="1" dirty="0" smtClean="0">
                <a:latin typeface="Arial" charset="0"/>
              </a:rPr>
              <a:t>oons</a:t>
            </a:r>
            <a:r>
              <a:rPr lang="en-US" sz="2800" dirty="0" smtClean="0">
                <a:latin typeface="Arial" charset="0"/>
              </a:rPr>
              <a:t>. During these times, the Sun, Earth, and Moon are aligned</a:t>
            </a:r>
            <a:r>
              <a:rPr lang="en-US" sz="2800" dirty="0" smtClean="0"/>
              <a:t>.  Note: They do not happen only in the spring!!</a:t>
            </a:r>
            <a:endParaRPr lang="en-US" sz="2800" dirty="0" smtClean="0"/>
          </a:p>
          <a:p>
            <a:endParaRPr lang="en-US" dirty="0"/>
          </a:p>
        </p:txBody>
      </p:sp>
      <p:sp>
        <p:nvSpPr>
          <p:cNvPr id="5" name="Oval 4"/>
          <p:cNvSpPr/>
          <p:nvPr/>
        </p:nvSpPr>
        <p:spPr>
          <a:xfrm>
            <a:off x="4142509" y="3962400"/>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170218" y="5181600"/>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124200" y="5410200"/>
            <a:ext cx="304800" cy="304800"/>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486400" y="4191000"/>
            <a:ext cx="304800" cy="304800"/>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un 9"/>
          <p:cNvSpPr/>
          <p:nvPr/>
        </p:nvSpPr>
        <p:spPr>
          <a:xfrm>
            <a:off x="1143000" y="3962400"/>
            <a:ext cx="609600" cy="762000"/>
          </a:xfrm>
          <a:prstGeom prst="sun">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n 10"/>
          <p:cNvSpPr/>
          <p:nvPr/>
        </p:nvSpPr>
        <p:spPr>
          <a:xfrm>
            <a:off x="1143000" y="5181600"/>
            <a:ext cx="609600" cy="762000"/>
          </a:xfrm>
          <a:prstGeom prst="sun">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96298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a:xfrm>
            <a:off x="4371109" y="3200400"/>
            <a:ext cx="304800" cy="304800"/>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Tidal Variations</a:t>
            </a:r>
            <a:endParaRPr lang="en-US" dirty="0"/>
          </a:p>
        </p:txBody>
      </p:sp>
      <p:sp>
        <p:nvSpPr>
          <p:cNvPr id="3" name="Content Placeholder 2"/>
          <p:cNvSpPr>
            <a:spLocks noGrp="1"/>
          </p:cNvSpPr>
          <p:nvPr>
            <p:ph idx="1"/>
          </p:nvPr>
        </p:nvSpPr>
        <p:spPr/>
        <p:txBody>
          <a:bodyPr/>
          <a:lstStyle/>
          <a:p>
            <a:r>
              <a:rPr lang="en-US" sz="2800" b="1" dirty="0" smtClean="0">
                <a:latin typeface="Arial" charset="0"/>
              </a:rPr>
              <a:t>Neap Tides </a:t>
            </a:r>
            <a:r>
              <a:rPr lang="en-US" sz="2800" dirty="0" smtClean="0">
                <a:latin typeface="Arial" charset="0"/>
              </a:rPr>
              <a:t>are tides with the smallest daily tidal range and occur during the first and third quarters of the Moon. During these times, the Sun, Earth and Moon form a 90º angle.</a:t>
            </a:r>
          </a:p>
          <a:p>
            <a:endParaRPr lang="en-US" dirty="0"/>
          </a:p>
        </p:txBody>
      </p:sp>
      <p:sp>
        <p:nvSpPr>
          <p:cNvPr id="4" name="Sun 3"/>
          <p:cNvSpPr/>
          <p:nvPr/>
        </p:nvSpPr>
        <p:spPr>
          <a:xfrm>
            <a:off x="1143000" y="4114800"/>
            <a:ext cx="609600" cy="762000"/>
          </a:xfrm>
          <a:prstGeom prst="sun">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un 4"/>
          <p:cNvSpPr/>
          <p:nvPr/>
        </p:nvSpPr>
        <p:spPr>
          <a:xfrm>
            <a:off x="1143000" y="5334000"/>
            <a:ext cx="609600" cy="762000"/>
          </a:xfrm>
          <a:prstGeom prst="sun">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42509" y="3962400"/>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4142509" y="5257800"/>
            <a:ext cx="762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371109" y="6324600"/>
            <a:ext cx="304800" cy="304800"/>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0123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Big</a:t>
            </a:r>
            <a:r>
              <a:rPr lang="en-US" smtClean="0"/>
              <a:t> </a:t>
            </a:r>
            <a:r>
              <a:rPr lang="en-US" dirty="0" smtClean="0"/>
              <a:t>question</a:t>
            </a:r>
            <a:endParaRPr lang="en-US" dirty="0"/>
          </a:p>
        </p:txBody>
      </p:sp>
      <p:sp>
        <p:nvSpPr>
          <p:cNvPr id="3" name="Content Placeholder 2"/>
          <p:cNvSpPr>
            <a:spLocks noGrp="1"/>
          </p:cNvSpPr>
          <p:nvPr>
            <p:ph idx="1"/>
          </p:nvPr>
        </p:nvSpPr>
        <p:spPr/>
        <p:txBody>
          <a:bodyPr>
            <a:normAutofit/>
          </a:bodyPr>
          <a:lstStyle/>
          <a:p>
            <a:pPr marL="114300" indent="0">
              <a:buNone/>
            </a:pPr>
            <a:r>
              <a:rPr lang="en-US" sz="3600" dirty="0"/>
              <a:t>I</a:t>
            </a:r>
            <a:r>
              <a:rPr lang="en-US" sz="3600" dirty="0" smtClean="0"/>
              <a:t>s it possible for a lunar eclipse to occur during a neap tide? </a:t>
            </a:r>
            <a:r>
              <a:rPr lang="en-US" sz="3600" smtClean="0"/>
              <a:t>Explain.</a:t>
            </a:r>
            <a:endParaRPr lang="en-US" sz="3600" dirty="0"/>
          </a:p>
        </p:txBody>
      </p:sp>
    </p:spTree>
    <p:extLst>
      <p:ext uri="{BB962C8B-B14F-4D97-AF65-F5344CB8AC3E}">
        <p14:creationId xmlns:p14="http://schemas.microsoft.com/office/powerpoint/2010/main" val="366246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63</TotalTime>
  <Words>358</Words>
  <Application>Microsoft Office PowerPoint</Application>
  <PresentationFormat>On-screen Show (4:3)</PresentationFormat>
  <Paragraphs>21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PowerPoint Presentation</vt:lpstr>
      <vt:lpstr>Tides</vt:lpstr>
      <vt:lpstr>The Moon has the greatest impact on the tides</vt:lpstr>
      <vt:lpstr>The “bulge” follows the moon</vt:lpstr>
      <vt:lpstr> Timing the Tides: Tides occur at different times each day because the Earth rotates more quickly than the moon revolves around the Earth. </vt:lpstr>
      <vt:lpstr>The sun also tugs on the water</vt:lpstr>
      <vt:lpstr>Tidal Variations</vt:lpstr>
      <vt:lpstr>Tidal Variations</vt:lpstr>
      <vt:lpstr>Big question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Wetta</dc:creator>
  <cp:lastModifiedBy>phil</cp:lastModifiedBy>
  <cp:revision>7</cp:revision>
  <dcterms:created xsi:type="dcterms:W3CDTF">2013-09-11T23:54:20Z</dcterms:created>
  <dcterms:modified xsi:type="dcterms:W3CDTF">2013-09-12T11:01:52Z</dcterms:modified>
</cp:coreProperties>
</file>