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
  </p:notesMasterIdLst>
  <p:sldIdLst>
    <p:sldId id="256" r:id="rId2"/>
    <p:sldId id="257" r:id="rId3"/>
    <p:sldId id="258" r:id="rId4"/>
    <p:sldId id="259" r:id="rId5"/>
    <p:sldId id="261" r:id="rId6"/>
    <p:sldId id="266" r:id="rId7"/>
    <p:sldId id="267" r:id="rId8"/>
    <p:sldId id="268" r:id="rId9"/>
    <p:sldId id="270"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7348C4-02A8-4D0D-A784-348DDB671B9C}" type="datetimeFigureOut">
              <a:rPr lang="en-US" smtClean="0"/>
              <a:t>8/17/2012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654858-9BA8-4FB5-B9B9-2E127CFCD1FC}"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4F085D-ADC1-423C-9F83-D68BDF0A21E9}" type="slidenum">
              <a:rPr lang="en-US"/>
              <a:pPr/>
              <a:t>6</a:t>
            </a:fld>
            <a:endParaRPr lang="en-US"/>
          </a:p>
        </p:txBody>
      </p:sp>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605E30-04C4-4B73-9EB1-6E4BD23D5B76}" type="slidenum">
              <a:rPr lang="en-US"/>
              <a:pPr/>
              <a:t>7</a:t>
            </a:fld>
            <a:endParaRPr lang="en-US"/>
          </a:p>
        </p:txBody>
      </p:sp>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AF3C73-FEFE-4F24-95E7-5DC011806320}" type="slidenum">
              <a:rPr lang="en-US"/>
              <a:pPr/>
              <a:t>8</a:t>
            </a:fld>
            <a:endParaRPr lang="en-US"/>
          </a:p>
        </p:txBody>
      </p:sp>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14A61-0D34-4705-8D4D-5789E2449605}" type="slidenum">
              <a:rPr lang="en-US"/>
              <a:pPr/>
              <a:t>9</a:t>
            </a:fld>
            <a:endParaRPr lang="en-US"/>
          </a:p>
        </p:txBody>
      </p:sp>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5362" name="Group 2"/>
          <p:cNvGrpSpPr>
            <a:grpSpLocks/>
          </p:cNvGrpSpPr>
          <p:nvPr/>
        </p:nvGrpSpPr>
        <p:grpSpPr bwMode="auto">
          <a:xfrm>
            <a:off x="3175" y="4267200"/>
            <a:ext cx="9140825" cy="2590800"/>
            <a:chOff x="2" y="2688"/>
            <a:chExt cx="5758" cy="1632"/>
          </a:xfrm>
        </p:grpSpPr>
        <p:sp>
          <p:nvSpPr>
            <p:cNvPr id="15363"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15364" name="Group 4"/>
            <p:cNvGrpSpPr>
              <a:grpSpLocks/>
            </p:cNvGrpSpPr>
            <p:nvPr userDrawn="1"/>
          </p:nvGrpSpPr>
          <p:grpSpPr bwMode="auto">
            <a:xfrm>
              <a:off x="3528" y="3715"/>
              <a:ext cx="792" cy="521"/>
              <a:chOff x="3527" y="3715"/>
              <a:chExt cx="792" cy="521"/>
            </a:xfrm>
          </p:grpSpPr>
          <p:sp>
            <p:nvSpPr>
              <p:cNvPr id="15365"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15366"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15367"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5368"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15369"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5370"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15371"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15372"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5373"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15374"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15375"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15376" name="Group 16"/>
            <p:cNvGrpSpPr>
              <a:grpSpLocks/>
            </p:cNvGrpSpPr>
            <p:nvPr userDrawn="1"/>
          </p:nvGrpSpPr>
          <p:grpSpPr bwMode="auto">
            <a:xfrm>
              <a:off x="1776" y="3631"/>
              <a:ext cx="1626" cy="683"/>
              <a:chOff x="1776" y="3631"/>
              <a:chExt cx="1626" cy="683"/>
            </a:xfrm>
          </p:grpSpPr>
          <p:sp>
            <p:nvSpPr>
              <p:cNvPr id="15377"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15378"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15379"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15380"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5381"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5382"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5383"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15384"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15385"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15386"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15387"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15388"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15389"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15390"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15391"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5392"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5393"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5394"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15395" name="Group 35"/>
            <p:cNvGrpSpPr>
              <a:grpSpLocks/>
            </p:cNvGrpSpPr>
            <p:nvPr userDrawn="1"/>
          </p:nvGrpSpPr>
          <p:grpSpPr bwMode="auto">
            <a:xfrm>
              <a:off x="4128" y="3360"/>
              <a:ext cx="1351" cy="821"/>
              <a:chOff x="4128" y="3360"/>
              <a:chExt cx="1351" cy="821"/>
            </a:xfrm>
          </p:grpSpPr>
          <p:sp>
            <p:nvSpPr>
              <p:cNvPr id="15396"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5397"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5398"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15399"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5400"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5401"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5402"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5403"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15404"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15405"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5406"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5407"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15408"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15409"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5410"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5411"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5412"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15413" name="Group 53"/>
            <p:cNvGrpSpPr>
              <a:grpSpLocks/>
            </p:cNvGrpSpPr>
            <p:nvPr userDrawn="1"/>
          </p:nvGrpSpPr>
          <p:grpSpPr bwMode="auto">
            <a:xfrm>
              <a:off x="5280" y="3024"/>
              <a:ext cx="425" cy="258"/>
              <a:chOff x="5280" y="3024"/>
              <a:chExt cx="425" cy="258"/>
            </a:xfrm>
          </p:grpSpPr>
          <p:sp>
            <p:nvSpPr>
              <p:cNvPr id="15414"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5415"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5416"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5417"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5418"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5419"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5420"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15421" name="Group 61"/>
              <p:cNvGrpSpPr>
                <a:grpSpLocks/>
              </p:cNvGrpSpPr>
              <p:nvPr/>
            </p:nvGrpSpPr>
            <p:grpSpPr bwMode="auto">
              <a:xfrm>
                <a:off x="5381" y="3085"/>
                <a:ext cx="227" cy="132"/>
                <a:chOff x="5381" y="3085"/>
                <a:chExt cx="227" cy="132"/>
              </a:xfrm>
            </p:grpSpPr>
            <p:sp>
              <p:nvSpPr>
                <p:cNvPr id="15422"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5423"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15424"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5425"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15426" name="Rectangle 66"/>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542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5428" name="Rectangle 68"/>
          <p:cNvSpPr>
            <a:spLocks noGrp="1" noChangeArrowheads="1"/>
          </p:cNvSpPr>
          <p:nvPr>
            <p:ph type="dt" sz="quarter" idx="2"/>
          </p:nvPr>
        </p:nvSpPr>
        <p:spPr>
          <a:xfrm>
            <a:off x="457200" y="6248400"/>
            <a:ext cx="2133600" cy="457200"/>
          </a:xfrm>
        </p:spPr>
        <p:txBody>
          <a:bodyPr/>
          <a:lstStyle>
            <a:lvl1pPr>
              <a:defRPr/>
            </a:lvl1pPr>
          </a:lstStyle>
          <a:p>
            <a:endParaRPr lang="en-US"/>
          </a:p>
        </p:txBody>
      </p:sp>
      <p:sp>
        <p:nvSpPr>
          <p:cNvPr id="15429" name="Rectangle 69"/>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15430" name="Rectangle 70"/>
          <p:cNvSpPr>
            <a:spLocks noGrp="1" noChangeArrowheads="1"/>
          </p:cNvSpPr>
          <p:nvPr>
            <p:ph type="sldNum" sz="quarter" idx="4"/>
          </p:nvPr>
        </p:nvSpPr>
        <p:spPr>
          <a:xfrm>
            <a:off x="6553200" y="6248400"/>
            <a:ext cx="2133600" cy="457200"/>
          </a:xfrm>
        </p:spPr>
        <p:txBody>
          <a:bodyPr/>
          <a:lstStyle>
            <a:lvl1pPr>
              <a:defRPr/>
            </a:lvl1pPr>
          </a:lstStyle>
          <a:p>
            <a:fld id="{B2490251-D4F3-4A70-A69B-431AAABA5D9E}"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A721BD4-7CA5-4A2F-8616-37EBE0BF4CE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5B4D9C-FAD8-4BFF-A579-6EAC5AE30550}"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a:lstStyle/>
          <a:p>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1985B320-51A8-46DD-974A-33F70F3E183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a:lstStyle/>
          <a:p>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350ECCA5-DC23-4AA8-A719-EB51885FE11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C90EACA-DD40-44EA-A39E-8135B6E593D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C7E8828-424A-4E2B-8A77-CBEAB34CFC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2E02A39-CBD0-4F1F-9F6F-964FCCC2DCE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940864C-595B-4003-A566-88C717E4084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63267C07-C2C5-47A0-9C15-1E5746294D2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87D7A61-2CD8-4C96-9A75-D56FDB89021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9BA8B3-629E-42EB-9A85-C47CFE65613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354800-8962-4A37-962A-45FAE88F841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endParaRPr lang="en-US"/>
          </a:p>
        </p:txBody>
      </p:sp>
      <p:grpSp>
        <p:nvGrpSpPr>
          <p:cNvPr id="14339" name="Group 3"/>
          <p:cNvGrpSpPr>
            <a:grpSpLocks/>
          </p:cNvGrpSpPr>
          <p:nvPr/>
        </p:nvGrpSpPr>
        <p:grpSpPr bwMode="auto">
          <a:xfrm>
            <a:off x="3175" y="4267200"/>
            <a:ext cx="9140825" cy="2590800"/>
            <a:chOff x="2" y="2688"/>
            <a:chExt cx="5758" cy="1632"/>
          </a:xfrm>
        </p:grpSpPr>
        <p:sp>
          <p:nvSpPr>
            <p:cNvPr id="14340"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grpSp>
          <p:nvGrpSpPr>
            <p:cNvPr id="14341" name="Group 5"/>
            <p:cNvGrpSpPr>
              <a:grpSpLocks/>
            </p:cNvGrpSpPr>
            <p:nvPr userDrawn="1"/>
          </p:nvGrpSpPr>
          <p:grpSpPr bwMode="auto">
            <a:xfrm>
              <a:off x="3528" y="3715"/>
              <a:ext cx="792" cy="521"/>
              <a:chOff x="3527" y="3715"/>
              <a:chExt cx="792" cy="521"/>
            </a:xfrm>
          </p:grpSpPr>
          <p:sp>
            <p:nvSpPr>
              <p:cNvPr id="1434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endParaRPr lang="en-US"/>
              </a:p>
            </p:txBody>
          </p:sp>
          <p:sp>
            <p:nvSpPr>
              <p:cNvPr id="1434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endParaRPr lang="en-US"/>
              </a:p>
            </p:txBody>
          </p:sp>
          <p:sp>
            <p:nvSpPr>
              <p:cNvPr id="1434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434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sp>
            <p:nvSpPr>
              <p:cNvPr id="1434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4347"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endParaRPr lang="en-US"/>
              </a:p>
            </p:txBody>
          </p:sp>
          <p:sp>
            <p:nvSpPr>
              <p:cNvPr id="14348"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endParaRPr lang="en-US"/>
              </a:p>
            </p:txBody>
          </p:sp>
          <p:sp>
            <p:nvSpPr>
              <p:cNvPr id="14349"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4350"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endParaRPr lang="en-US"/>
              </a:p>
            </p:txBody>
          </p:sp>
          <p:sp>
            <p:nvSpPr>
              <p:cNvPr id="14351"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endParaRPr lang="en-US"/>
              </a:p>
            </p:txBody>
          </p:sp>
          <p:sp>
            <p:nvSpPr>
              <p:cNvPr id="1435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grpSp>
        <p:grpSp>
          <p:nvGrpSpPr>
            <p:cNvPr id="14353" name="Group 17"/>
            <p:cNvGrpSpPr>
              <a:grpSpLocks/>
            </p:cNvGrpSpPr>
            <p:nvPr userDrawn="1"/>
          </p:nvGrpSpPr>
          <p:grpSpPr bwMode="auto">
            <a:xfrm>
              <a:off x="1776" y="3631"/>
              <a:ext cx="1626" cy="683"/>
              <a:chOff x="1776" y="3631"/>
              <a:chExt cx="1626" cy="683"/>
            </a:xfrm>
          </p:grpSpPr>
          <p:sp>
            <p:nvSpPr>
              <p:cNvPr id="1435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endParaRPr lang="en-US"/>
              </a:p>
            </p:txBody>
          </p:sp>
          <p:sp>
            <p:nvSpPr>
              <p:cNvPr id="1435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endParaRPr lang="en-US"/>
              </a:p>
            </p:txBody>
          </p:sp>
          <p:sp>
            <p:nvSpPr>
              <p:cNvPr id="1435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endParaRPr lang="en-US"/>
              </a:p>
            </p:txBody>
          </p:sp>
          <p:sp>
            <p:nvSpPr>
              <p:cNvPr id="1435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435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435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endParaRPr lang="en-US"/>
              </a:p>
            </p:txBody>
          </p:sp>
          <p:sp>
            <p:nvSpPr>
              <p:cNvPr id="1436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endParaRPr lang="en-US"/>
              </a:p>
            </p:txBody>
          </p:sp>
          <p:sp>
            <p:nvSpPr>
              <p:cNvPr id="1436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endParaRPr lang="en-US"/>
              </a:p>
            </p:txBody>
          </p:sp>
          <p:sp>
            <p:nvSpPr>
              <p:cNvPr id="14362"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endParaRPr lang="en-US"/>
              </a:p>
            </p:txBody>
          </p:sp>
          <p:sp>
            <p:nvSpPr>
              <p:cNvPr id="14363"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endParaRPr lang="en-US"/>
              </a:p>
            </p:txBody>
          </p:sp>
          <p:sp>
            <p:nvSpPr>
              <p:cNvPr id="14364"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endParaRPr lang="en-US"/>
              </a:p>
            </p:txBody>
          </p:sp>
          <p:sp>
            <p:nvSpPr>
              <p:cNvPr id="14365"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endParaRPr lang="en-US"/>
              </a:p>
            </p:txBody>
          </p:sp>
          <p:sp>
            <p:nvSpPr>
              <p:cNvPr id="14366"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endParaRPr lang="en-US"/>
              </a:p>
            </p:txBody>
          </p:sp>
          <p:sp>
            <p:nvSpPr>
              <p:cNvPr id="14367"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endParaRPr lang="en-US"/>
              </a:p>
            </p:txBody>
          </p:sp>
          <p:sp>
            <p:nvSpPr>
              <p:cNvPr id="14368"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4369"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4370"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endParaRPr lang="en-US"/>
              </a:p>
            </p:txBody>
          </p:sp>
          <p:sp>
            <p:nvSpPr>
              <p:cNvPr id="14371"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endParaRPr lang="en-US"/>
              </a:p>
            </p:txBody>
          </p:sp>
        </p:grpSp>
        <p:grpSp>
          <p:nvGrpSpPr>
            <p:cNvPr id="14372" name="Group 36"/>
            <p:cNvGrpSpPr>
              <a:grpSpLocks/>
            </p:cNvGrpSpPr>
            <p:nvPr userDrawn="1"/>
          </p:nvGrpSpPr>
          <p:grpSpPr bwMode="auto">
            <a:xfrm>
              <a:off x="4128" y="3360"/>
              <a:ext cx="1351" cy="821"/>
              <a:chOff x="4128" y="3360"/>
              <a:chExt cx="1351" cy="821"/>
            </a:xfrm>
          </p:grpSpPr>
          <p:sp>
            <p:nvSpPr>
              <p:cNvPr id="14373"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4374"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4375"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endParaRPr lang="en-US"/>
              </a:p>
            </p:txBody>
          </p:sp>
          <p:sp>
            <p:nvSpPr>
              <p:cNvPr id="14376"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4377"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4378"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4379"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endParaRPr lang="en-US"/>
              </a:p>
            </p:txBody>
          </p:sp>
          <p:sp>
            <p:nvSpPr>
              <p:cNvPr id="14380"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endParaRPr lang="en-US"/>
              </a:p>
            </p:txBody>
          </p:sp>
          <p:sp>
            <p:nvSpPr>
              <p:cNvPr id="14381"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endParaRPr lang="en-US"/>
              </a:p>
            </p:txBody>
          </p:sp>
          <p:sp>
            <p:nvSpPr>
              <p:cNvPr id="14382"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4383"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endParaRPr lang="en-US"/>
              </a:p>
            </p:txBody>
          </p:sp>
          <p:sp>
            <p:nvSpPr>
              <p:cNvPr id="1438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endParaRPr lang="en-US"/>
              </a:p>
            </p:txBody>
          </p:sp>
          <p:sp>
            <p:nvSpPr>
              <p:cNvPr id="1438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endParaRPr lang="en-US"/>
              </a:p>
            </p:txBody>
          </p:sp>
          <p:sp>
            <p:nvSpPr>
              <p:cNvPr id="1438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438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endParaRPr lang="en-US"/>
              </a:p>
            </p:txBody>
          </p:sp>
          <p:sp>
            <p:nvSpPr>
              <p:cNvPr id="1438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endParaRPr lang="en-US"/>
              </a:p>
            </p:txBody>
          </p:sp>
          <p:sp>
            <p:nvSpPr>
              <p:cNvPr id="1438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endParaRPr lang="en-US"/>
              </a:p>
            </p:txBody>
          </p:sp>
        </p:grpSp>
        <p:grpSp>
          <p:nvGrpSpPr>
            <p:cNvPr id="14390" name="Group 54"/>
            <p:cNvGrpSpPr>
              <a:grpSpLocks/>
            </p:cNvGrpSpPr>
            <p:nvPr userDrawn="1"/>
          </p:nvGrpSpPr>
          <p:grpSpPr bwMode="auto">
            <a:xfrm>
              <a:off x="5280" y="3024"/>
              <a:ext cx="425" cy="258"/>
              <a:chOff x="5280" y="3024"/>
              <a:chExt cx="425" cy="258"/>
            </a:xfrm>
          </p:grpSpPr>
          <p:sp>
            <p:nvSpPr>
              <p:cNvPr id="14391"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4392"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4393"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4394"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sp>
            <p:nvSpPr>
              <p:cNvPr id="14395"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4396"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14397"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US"/>
              </a:p>
            </p:txBody>
          </p:sp>
          <p:grpSp>
            <p:nvGrpSpPr>
              <p:cNvPr id="14398" name="Group 62"/>
              <p:cNvGrpSpPr>
                <a:grpSpLocks/>
              </p:cNvGrpSpPr>
              <p:nvPr/>
            </p:nvGrpSpPr>
            <p:grpSpPr bwMode="auto">
              <a:xfrm>
                <a:off x="5381" y="3085"/>
                <a:ext cx="227" cy="132"/>
                <a:chOff x="5381" y="3085"/>
                <a:chExt cx="227" cy="132"/>
              </a:xfrm>
            </p:grpSpPr>
            <p:sp>
              <p:nvSpPr>
                <p:cNvPr id="1439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440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sp>
              <p:nvSpPr>
                <p:cNvPr id="1440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endParaRPr lang="en-US"/>
                </a:p>
              </p:txBody>
            </p:sp>
            <p:sp>
              <p:nvSpPr>
                <p:cNvPr id="1440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endParaRPr lang="en-US"/>
                </a:p>
              </p:txBody>
            </p:sp>
          </p:grpSp>
        </p:grpSp>
      </p:grpSp>
      <p:sp>
        <p:nvSpPr>
          <p:cNvPr id="14403"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4404"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405"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14406"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14407"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C541C07D-C9CC-42B5-9433-ECA66ECBC439}"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a:t>The United States Declares War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5"/>
          <p:cNvSpPr>
            <a:spLocks noGrp="1" noChangeArrowheads="1"/>
          </p:cNvSpPr>
          <p:nvPr>
            <p:ph type="body" sz="half" idx="1"/>
          </p:nvPr>
        </p:nvSpPr>
        <p:spPr>
          <a:xfrm>
            <a:off x="0" y="0"/>
            <a:ext cx="4495800" cy="6858000"/>
          </a:xfrm>
        </p:spPr>
        <p:txBody>
          <a:bodyPr/>
          <a:lstStyle/>
          <a:p>
            <a:pPr>
              <a:lnSpc>
                <a:spcPct val="90000"/>
              </a:lnSpc>
            </a:pPr>
            <a:r>
              <a:rPr lang="en-US" sz="2400" b="1" dirty="0"/>
              <a:t>German Submarine Warfare</a:t>
            </a:r>
            <a:endParaRPr lang="en-US" sz="2400" u="sng" dirty="0"/>
          </a:p>
          <a:p>
            <a:pPr>
              <a:lnSpc>
                <a:spcPct val="90000"/>
              </a:lnSpc>
            </a:pPr>
            <a:r>
              <a:rPr lang="en-US" sz="2400" u="sng" dirty="0"/>
              <a:t>U-boat </a:t>
            </a:r>
            <a:r>
              <a:rPr lang="en-US" sz="2400" dirty="0"/>
              <a:t>or </a:t>
            </a:r>
            <a:r>
              <a:rPr lang="en-US" sz="2400" dirty="0" err="1"/>
              <a:t>Unterseeboot</a:t>
            </a:r>
            <a:r>
              <a:rPr lang="en-US" sz="2400" dirty="0"/>
              <a:t> or submarine</a:t>
            </a:r>
          </a:p>
          <a:p>
            <a:pPr>
              <a:lnSpc>
                <a:spcPct val="90000"/>
              </a:lnSpc>
            </a:pPr>
            <a:r>
              <a:rPr lang="en-US" sz="2400" dirty="0"/>
              <a:t>1. Used to prevent munitions and food from reaching </a:t>
            </a:r>
            <a:r>
              <a:rPr lang="en-US" sz="2400" u="sng" dirty="0"/>
              <a:t>Britain’</a:t>
            </a:r>
            <a:r>
              <a:rPr lang="en-US" sz="2400" dirty="0"/>
              <a:t>s ports</a:t>
            </a:r>
          </a:p>
          <a:p>
            <a:pPr>
              <a:lnSpc>
                <a:spcPct val="90000"/>
              </a:lnSpc>
            </a:pPr>
            <a:r>
              <a:rPr lang="en-US" sz="2400" dirty="0"/>
              <a:t>2. At first used to rise to top to allow crews to get off </a:t>
            </a:r>
            <a:r>
              <a:rPr lang="en-US" sz="2400" u="sng" dirty="0"/>
              <a:t>merchant ships</a:t>
            </a:r>
            <a:endParaRPr lang="en-US" sz="2400" dirty="0"/>
          </a:p>
          <a:p>
            <a:pPr>
              <a:lnSpc>
                <a:spcPct val="90000"/>
              </a:lnSpc>
            </a:pPr>
            <a:r>
              <a:rPr lang="en-US" sz="2400" dirty="0"/>
              <a:t>3. After Ships became armed, U-boats would fire </a:t>
            </a:r>
            <a:r>
              <a:rPr lang="en-US" sz="2400" u="sng" dirty="0"/>
              <a:t>without </a:t>
            </a:r>
            <a:r>
              <a:rPr lang="en-US" sz="2400" dirty="0"/>
              <a:t>warning</a:t>
            </a:r>
          </a:p>
          <a:p>
            <a:pPr>
              <a:lnSpc>
                <a:spcPct val="90000"/>
              </a:lnSpc>
            </a:pPr>
            <a:r>
              <a:rPr lang="en-US" sz="2400" dirty="0"/>
              <a:t>4. Broke the </a:t>
            </a:r>
            <a:r>
              <a:rPr lang="en-US" sz="2400" u="sng" dirty="0"/>
              <a:t>stalemate</a:t>
            </a:r>
            <a:r>
              <a:rPr lang="en-US" sz="2400" dirty="0"/>
              <a:t> in the sea</a:t>
            </a:r>
          </a:p>
          <a:p>
            <a:pPr>
              <a:lnSpc>
                <a:spcPct val="90000"/>
              </a:lnSpc>
            </a:pPr>
            <a:r>
              <a:rPr lang="en-US" sz="2400" dirty="0"/>
              <a:t>5. Battles proved that the U-boat was the </a:t>
            </a:r>
            <a:r>
              <a:rPr lang="en-US" sz="2400" u="sng" dirty="0"/>
              <a:t>only</a:t>
            </a:r>
            <a:r>
              <a:rPr lang="en-US" sz="2400" dirty="0"/>
              <a:t> thing the German’s could use to break the </a:t>
            </a:r>
            <a:r>
              <a:rPr lang="en-US" sz="2400" u="sng" dirty="0"/>
              <a:t>stalemate</a:t>
            </a:r>
            <a:r>
              <a:rPr lang="en-US" sz="2400" dirty="0"/>
              <a:t> in the sea</a:t>
            </a:r>
          </a:p>
        </p:txBody>
      </p:sp>
      <p:pic>
        <p:nvPicPr>
          <p:cNvPr id="3080" name="Picture 8" descr="Photo12GerU47-1939US"/>
          <p:cNvPicPr>
            <a:picLocks noGrp="1" noChangeAspect="1" noChangeArrowheads="1"/>
          </p:cNvPicPr>
          <p:nvPr>
            <p:ph type="clipArt" sz="half" idx="2"/>
          </p:nvPr>
        </p:nvPicPr>
        <p:blipFill>
          <a:blip r:embed="rId2" cstate="print"/>
          <a:srcRect/>
          <a:stretch>
            <a:fillRect/>
          </a:stretch>
        </p:blipFill>
        <p:spPr>
          <a:xfrm>
            <a:off x="4343400" y="2189163"/>
            <a:ext cx="4800600" cy="324485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body" sz="half" idx="2"/>
          </p:nvPr>
        </p:nvSpPr>
        <p:spPr>
          <a:xfrm>
            <a:off x="4114800" y="0"/>
            <a:ext cx="5029200" cy="7467600"/>
          </a:xfrm>
        </p:spPr>
        <p:txBody>
          <a:bodyPr/>
          <a:lstStyle/>
          <a:p>
            <a:pPr>
              <a:lnSpc>
                <a:spcPct val="90000"/>
              </a:lnSpc>
            </a:pPr>
            <a:r>
              <a:rPr lang="en-US" sz="2000" dirty="0"/>
              <a:t>6. In America the British blockade was seen as </a:t>
            </a:r>
            <a:r>
              <a:rPr lang="en-US" sz="2000" u="sng" dirty="0"/>
              <a:t>fine </a:t>
            </a:r>
            <a:r>
              <a:rPr lang="en-US" sz="2000" dirty="0"/>
              <a:t>but the German blockade was seen as </a:t>
            </a:r>
            <a:r>
              <a:rPr lang="en-US" sz="2000" u="sng" dirty="0"/>
              <a:t>uncivilized</a:t>
            </a:r>
            <a:endParaRPr lang="en-US" sz="2000" dirty="0"/>
          </a:p>
          <a:p>
            <a:pPr>
              <a:lnSpc>
                <a:spcPct val="90000"/>
              </a:lnSpc>
            </a:pPr>
            <a:r>
              <a:rPr lang="en-US" sz="2000" dirty="0"/>
              <a:t>May 7, 1915 a U-boat sunk the </a:t>
            </a:r>
            <a:r>
              <a:rPr lang="en-US" sz="2000" u="sng" dirty="0"/>
              <a:t>Lusitania</a:t>
            </a:r>
            <a:r>
              <a:rPr lang="en-US" sz="2000" dirty="0"/>
              <a:t> a British passenger liner killing 1,200 people </a:t>
            </a:r>
            <a:r>
              <a:rPr lang="en-US" sz="2000" u="sng" dirty="0"/>
              <a:t>128</a:t>
            </a:r>
            <a:r>
              <a:rPr lang="en-US" sz="2000" dirty="0"/>
              <a:t> were American</a:t>
            </a:r>
          </a:p>
          <a:p>
            <a:pPr>
              <a:lnSpc>
                <a:spcPct val="90000"/>
              </a:lnSpc>
            </a:pPr>
            <a:r>
              <a:rPr lang="en-US" sz="2000" dirty="0"/>
              <a:t>7. Wilson told German to stop firing on ships that had American people onboard, Germany said they would stop firing at ships without warning as long as the crew went along with German </a:t>
            </a:r>
            <a:r>
              <a:rPr lang="en-US" sz="2000" u="sng" dirty="0"/>
              <a:t>search</a:t>
            </a:r>
            <a:r>
              <a:rPr lang="en-US" sz="2000" dirty="0"/>
              <a:t> and </a:t>
            </a:r>
            <a:r>
              <a:rPr lang="en-US" sz="2000" u="sng" dirty="0"/>
              <a:t>seizure</a:t>
            </a:r>
            <a:r>
              <a:rPr lang="en-US" sz="2000" dirty="0"/>
              <a:t>.</a:t>
            </a:r>
          </a:p>
          <a:p>
            <a:pPr>
              <a:lnSpc>
                <a:spcPct val="90000"/>
              </a:lnSpc>
            </a:pPr>
            <a:r>
              <a:rPr lang="en-US" sz="2000" dirty="0"/>
              <a:t>8. March 24, 1916Germany attacked </a:t>
            </a:r>
            <a:r>
              <a:rPr lang="en-US" sz="2000" u="sng" dirty="0"/>
              <a:t>Sussex</a:t>
            </a:r>
            <a:r>
              <a:rPr lang="en-US" sz="2000" dirty="0"/>
              <a:t> a French ship killing 80 people 2 of which were American signed the </a:t>
            </a:r>
            <a:r>
              <a:rPr lang="en-US" sz="2000" u="sng" dirty="0"/>
              <a:t>Sussex Pledge </a:t>
            </a:r>
            <a:r>
              <a:rPr lang="en-US" sz="2000" dirty="0"/>
              <a:t>promising U-boats would warn before attacking</a:t>
            </a:r>
          </a:p>
          <a:p>
            <a:pPr>
              <a:lnSpc>
                <a:spcPct val="90000"/>
              </a:lnSpc>
            </a:pPr>
            <a:r>
              <a:rPr lang="en-US" sz="2000" dirty="0"/>
              <a:t>9. American </a:t>
            </a:r>
            <a:r>
              <a:rPr lang="en-US" sz="2000" u="sng" dirty="0"/>
              <a:t>Neutrality</a:t>
            </a:r>
            <a:r>
              <a:rPr lang="en-US" sz="2000" dirty="0"/>
              <a:t> is greatly weakened; banks are encouraged to make huge loans to the Allies</a:t>
            </a:r>
          </a:p>
        </p:txBody>
      </p:sp>
      <p:pic>
        <p:nvPicPr>
          <p:cNvPr id="5128" name="Picture 8" descr="lusitania3"/>
          <p:cNvPicPr>
            <a:picLocks noGrp="1" noChangeAspect="1" noChangeArrowheads="1"/>
          </p:cNvPicPr>
          <p:nvPr>
            <p:ph type="clipArt" sz="half" idx="1"/>
          </p:nvPr>
        </p:nvPicPr>
        <p:blipFill>
          <a:blip r:embed="rId2" cstate="print"/>
          <a:srcRect/>
          <a:stretch>
            <a:fillRect/>
          </a:stretch>
        </p:blipFill>
        <p:spPr>
          <a:xfrm>
            <a:off x="0" y="1830388"/>
            <a:ext cx="4495800" cy="2976562"/>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Grp="1" noChangeArrowheads="1"/>
          </p:cNvSpPr>
          <p:nvPr>
            <p:ph type="body" sz="half" idx="1"/>
          </p:nvPr>
        </p:nvSpPr>
        <p:spPr>
          <a:xfrm>
            <a:off x="0" y="0"/>
            <a:ext cx="4495800" cy="6858000"/>
          </a:xfrm>
        </p:spPr>
        <p:txBody>
          <a:bodyPr/>
          <a:lstStyle/>
          <a:p>
            <a:pPr>
              <a:lnSpc>
                <a:spcPct val="90000"/>
              </a:lnSpc>
            </a:pPr>
            <a:r>
              <a:rPr lang="en-US" sz="2400" b="1" dirty="0"/>
              <a:t>Moving Towards War</a:t>
            </a:r>
            <a:endParaRPr lang="en-US" sz="2400" dirty="0"/>
          </a:p>
          <a:p>
            <a:pPr>
              <a:lnSpc>
                <a:spcPct val="90000"/>
              </a:lnSpc>
            </a:pPr>
            <a:r>
              <a:rPr lang="en-US" sz="2400" dirty="0"/>
              <a:t>January 31, 1917 Germany called an </a:t>
            </a:r>
            <a:r>
              <a:rPr lang="en-US" sz="2400" u="sng" dirty="0"/>
              <a:t>end</a:t>
            </a:r>
            <a:r>
              <a:rPr lang="en-US" sz="2400" dirty="0"/>
              <a:t> to the Sussex Pledge</a:t>
            </a:r>
            <a:endParaRPr lang="en-US" sz="2400" b="1" dirty="0"/>
          </a:p>
          <a:p>
            <a:pPr>
              <a:lnSpc>
                <a:spcPct val="90000"/>
              </a:lnSpc>
            </a:pPr>
            <a:r>
              <a:rPr lang="en-US" sz="2400" b="1" dirty="0"/>
              <a:t>The Zimmerman Note</a:t>
            </a:r>
            <a:endParaRPr lang="en-US" sz="2400" dirty="0"/>
          </a:p>
          <a:p>
            <a:pPr>
              <a:lnSpc>
                <a:spcPct val="90000"/>
              </a:lnSpc>
            </a:pPr>
            <a:r>
              <a:rPr lang="en-US" sz="2400" dirty="0"/>
              <a:t>British intercepted a telegram, Arthur Zimmerman Germany’s foreign secretary made an offer to </a:t>
            </a:r>
            <a:r>
              <a:rPr lang="en-US" sz="2400" u="sng" dirty="0"/>
              <a:t>Mexico</a:t>
            </a:r>
            <a:r>
              <a:rPr lang="en-US" sz="2400" dirty="0"/>
              <a:t> saying if they declared war on the United States Germany would reward it with giving back </a:t>
            </a:r>
            <a:r>
              <a:rPr lang="en-US" sz="2400" u="sng" dirty="0"/>
              <a:t>Texas</a:t>
            </a:r>
            <a:r>
              <a:rPr lang="en-US" sz="2400" dirty="0"/>
              <a:t>, </a:t>
            </a:r>
            <a:r>
              <a:rPr lang="en-US" sz="2400" u="sng" dirty="0"/>
              <a:t>New Mexico </a:t>
            </a:r>
            <a:r>
              <a:rPr lang="en-US" sz="2400" dirty="0"/>
              <a:t>and </a:t>
            </a:r>
            <a:r>
              <a:rPr lang="en-US" sz="2400" u="sng" dirty="0"/>
              <a:t>Arizona</a:t>
            </a:r>
            <a:endParaRPr lang="en-US" sz="2400" dirty="0"/>
          </a:p>
          <a:p>
            <a:pPr>
              <a:lnSpc>
                <a:spcPct val="90000"/>
              </a:lnSpc>
            </a:pPr>
            <a:r>
              <a:rPr lang="en-US" sz="2400" dirty="0"/>
              <a:t>This was not taken very seriously because Mexico was engaged in a </a:t>
            </a:r>
            <a:r>
              <a:rPr lang="en-US" sz="2400" u="sng" dirty="0"/>
              <a:t>Civil War</a:t>
            </a:r>
            <a:r>
              <a:rPr lang="en-US" sz="2400" dirty="0"/>
              <a:t>, but this did enrage the American public</a:t>
            </a:r>
          </a:p>
        </p:txBody>
      </p:sp>
      <p:pic>
        <p:nvPicPr>
          <p:cNvPr id="7176" name="Picture 8" descr="ANd9GcTYFKjqu6bu4yh9KVd3lQDMt-0oilSUgSuGyEFE4WU6iwHrgsQt"/>
          <p:cNvPicPr>
            <a:picLocks noGrp="1" noChangeAspect="1" noChangeArrowheads="1"/>
          </p:cNvPicPr>
          <p:nvPr>
            <p:ph type="clipArt" sz="half" idx="2"/>
          </p:nvPr>
        </p:nvPicPr>
        <p:blipFill>
          <a:blip r:embed="rId2" cstate="print"/>
          <a:srcRect/>
          <a:stretch>
            <a:fillRect/>
          </a:stretch>
        </p:blipFill>
        <p:spPr>
          <a:xfrm>
            <a:off x="4737100" y="152400"/>
            <a:ext cx="4173538" cy="64770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Rectangle 5"/>
          <p:cNvSpPr>
            <a:spLocks noGrp="1" noChangeArrowheads="1"/>
          </p:cNvSpPr>
          <p:nvPr>
            <p:ph type="body" sz="half" idx="1"/>
          </p:nvPr>
        </p:nvSpPr>
        <p:spPr>
          <a:xfrm>
            <a:off x="0" y="0"/>
            <a:ext cx="4495800" cy="6858000"/>
          </a:xfrm>
        </p:spPr>
        <p:txBody>
          <a:bodyPr/>
          <a:lstStyle/>
          <a:p>
            <a:r>
              <a:rPr lang="en-US" sz="2800" b="1" dirty="0"/>
              <a:t>The War Resolution</a:t>
            </a:r>
            <a:endParaRPr lang="en-US" sz="2800" dirty="0"/>
          </a:p>
          <a:p>
            <a:r>
              <a:rPr lang="en-US" sz="2800" dirty="0"/>
              <a:t>Between March 16-18 Germany sank </a:t>
            </a:r>
            <a:r>
              <a:rPr lang="en-US" sz="2800" u="sng" dirty="0"/>
              <a:t>City of Memphis</a:t>
            </a:r>
            <a:r>
              <a:rPr lang="en-US" sz="2800" dirty="0"/>
              <a:t>, </a:t>
            </a:r>
            <a:r>
              <a:rPr lang="en-US" sz="2800" u="sng" dirty="0"/>
              <a:t>Illinois</a:t>
            </a:r>
            <a:r>
              <a:rPr lang="en-US" sz="2800" dirty="0"/>
              <a:t> and </a:t>
            </a:r>
            <a:r>
              <a:rPr lang="en-US" sz="2800" u="sng" dirty="0" err="1"/>
              <a:t>Vigilancia</a:t>
            </a:r>
            <a:r>
              <a:rPr lang="en-US" sz="2800" u="sng" dirty="0"/>
              <a:t> </a:t>
            </a:r>
            <a:endParaRPr lang="en-US" sz="2800" dirty="0"/>
          </a:p>
          <a:p>
            <a:r>
              <a:rPr lang="en-US" sz="2800" dirty="0"/>
              <a:t>March 20 the Presidents cabinet </a:t>
            </a:r>
            <a:r>
              <a:rPr lang="en-US" sz="2800" u="sng" dirty="0"/>
              <a:t>unanimously </a:t>
            </a:r>
            <a:r>
              <a:rPr lang="en-US" sz="2800" dirty="0"/>
              <a:t>voted to go to war</a:t>
            </a:r>
          </a:p>
          <a:p>
            <a:r>
              <a:rPr lang="en-US" sz="2800" dirty="0"/>
              <a:t>The war resolution </a:t>
            </a:r>
            <a:r>
              <a:rPr lang="en-US" sz="2800" u="sng" dirty="0"/>
              <a:t>passed</a:t>
            </a:r>
            <a:r>
              <a:rPr lang="en-US" sz="2800" dirty="0"/>
              <a:t> 82 to 6 in the Senate and 373 to 50 in the House.</a:t>
            </a:r>
            <a:endParaRPr lang="en-US" sz="2800" u="sng" dirty="0"/>
          </a:p>
          <a:p>
            <a:r>
              <a:rPr lang="en-US" sz="2800" u="sng" dirty="0"/>
              <a:t>April 6, 1917 </a:t>
            </a:r>
            <a:r>
              <a:rPr lang="en-US" sz="2800" dirty="0"/>
              <a:t>The United States was in the War</a:t>
            </a:r>
          </a:p>
        </p:txBody>
      </p:sp>
      <p:pic>
        <p:nvPicPr>
          <p:cNvPr id="11272" name="Picture 8" descr="evt100304205600764"/>
          <p:cNvPicPr>
            <a:picLocks noGrp="1" noChangeAspect="1" noChangeArrowheads="1"/>
          </p:cNvPicPr>
          <p:nvPr>
            <p:ph type="clipArt" sz="half" idx="2"/>
          </p:nvPr>
        </p:nvPicPr>
        <p:blipFill>
          <a:blip r:embed="rId2" cstate="print"/>
          <a:srcRect/>
          <a:stretch>
            <a:fillRect/>
          </a:stretch>
        </p:blipFill>
        <p:spPr>
          <a:xfrm>
            <a:off x="4343400" y="1600200"/>
            <a:ext cx="4724400" cy="346392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dirty="0"/>
              <a:t>Russian Discontent</a:t>
            </a:r>
            <a:br>
              <a:rPr lang="en-US" sz="4000" dirty="0"/>
            </a:br>
            <a:r>
              <a:rPr lang="en-US" sz="4000" dirty="0"/>
              <a:t>World War I: “The Last Straw”</a:t>
            </a:r>
          </a:p>
        </p:txBody>
      </p:sp>
      <p:sp>
        <p:nvSpPr>
          <p:cNvPr id="36867" name="Rectangle 3"/>
          <p:cNvSpPr>
            <a:spLocks noGrp="1" noChangeArrowheads="1"/>
          </p:cNvSpPr>
          <p:nvPr>
            <p:ph type="body" sz="half" idx="2"/>
          </p:nvPr>
        </p:nvSpPr>
        <p:spPr/>
        <p:txBody>
          <a:bodyPr/>
          <a:lstStyle/>
          <a:p>
            <a:pPr>
              <a:lnSpc>
                <a:spcPct val="90000"/>
              </a:lnSpc>
            </a:pPr>
            <a:r>
              <a:rPr lang="en-US" sz="2400" dirty="0"/>
              <a:t>War revealed the ineptitude and arrogance of the country’s aristocratic elite</a:t>
            </a:r>
          </a:p>
          <a:p>
            <a:pPr>
              <a:lnSpc>
                <a:spcPct val="90000"/>
              </a:lnSpc>
            </a:pPr>
            <a:r>
              <a:rPr lang="en-US" sz="2400" dirty="0"/>
              <a:t>Corrupt military leadership and contempt for ordinary Russian people</a:t>
            </a:r>
          </a:p>
          <a:p>
            <a:pPr lvl="1">
              <a:lnSpc>
                <a:spcPct val="90000"/>
              </a:lnSpc>
            </a:pPr>
            <a:r>
              <a:rPr lang="en-US" sz="2000" dirty="0"/>
              <a:t>Average peasant has very little invested in the War</a:t>
            </a:r>
          </a:p>
        </p:txBody>
      </p:sp>
      <p:pic>
        <p:nvPicPr>
          <p:cNvPr id="36868" name="Picture 4" descr="russian army"/>
          <p:cNvPicPr>
            <a:picLocks noChangeAspect="1" noChangeArrowheads="1"/>
          </p:cNvPicPr>
          <p:nvPr/>
        </p:nvPicPr>
        <p:blipFill>
          <a:blip r:embed="rId3" cstate="print"/>
          <a:srcRect/>
          <a:stretch>
            <a:fillRect/>
          </a:stretch>
        </p:blipFill>
        <p:spPr bwMode="auto">
          <a:xfrm>
            <a:off x="228600" y="2057400"/>
            <a:ext cx="4343400" cy="2889250"/>
          </a:xfrm>
          <a:prstGeom prst="rect">
            <a:avLst/>
          </a:prstGeom>
          <a:noFill/>
        </p:spPr>
      </p:pic>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sz="half" idx="2"/>
          </p:nvPr>
        </p:nvSpPr>
        <p:spPr/>
        <p:txBody>
          <a:bodyPr/>
          <a:lstStyle/>
          <a:p>
            <a:r>
              <a:rPr lang="en-US" sz="2800" dirty="0"/>
              <a:t>Poorly supplied troops</a:t>
            </a:r>
          </a:p>
          <a:p>
            <a:pPr lvl="1"/>
            <a:r>
              <a:rPr lang="en-US" sz="2400" dirty="0"/>
              <a:t>Result: Chaos and Disintegration of the Russian Army</a:t>
            </a:r>
          </a:p>
          <a:p>
            <a:r>
              <a:rPr lang="en-US" sz="2800" dirty="0"/>
              <a:t>Spreading Discontent</a:t>
            </a:r>
          </a:p>
        </p:txBody>
      </p:sp>
      <p:pic>
        <p:nvPicPr>
          <p:cNvPr id="38915" name="Picture 3" descr="surrender"/>
          <p:cNvPicPr>
            <a:picLocks noChangeAspect="1" noChangeArrowheads="1"/>
          </p:cNvPicPr>
          <p:nvPr/>
        </p:nvPicPr>
        <p:blipFill>
          <a:blip r:embed="rId3" cstate="print"/>
          <a:srcRect/>
          <a:stretch>
            <a:fillRect/>
          </a:stretch>
        </p:blipFill>
        <p:spPr bwMode="auto">
          <a:xfrm rot="10800000" flipH="1" flipV="1">
            <a:off x="533400" y="1981200"/>
            <a:ext cx="4038600" cy="2919413"/>
          </a:xfrm>
          <a:prstGeom prst="rect">
            <a:avLst/>
          </a:prstGeom>
          <a:noFill/>
        </p:spPr>
      </p:pic>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Russian Revolution</a:t>
            </a:r>
          </a:p>
        </p:txBody>
      </p:sp>
      <p:sp>
        <p:nvSpPr>
          <p:cNvPr id="40963" name="Rectangle 3"/>
          <p:cNvSpPr>
            <a:spLocks noGrp="1" noChangeArrowheads="1"/>
          </p:cNvSpPr>
          <p:nvPr>
            <p:ph type="body" sz="half" idx="2"/>
          </p:nvPr>
        </p:nvSpPr>
        <p:spPr/>
        <p:txBody>
          <a:bodyPr/>
          <a:lstStyle/>
          <a:p>
            <a:r>
              <a:rPr lang="en-US" sz="2800" dirty="0"/>
              <a:t>All private property of wealthy was abolished and divided among the peasantry</a:t>
            </a:r>
          </a:p>
          <a:p>
            <a:r>
              <a:rPr lang="en-US" sz="2800" dirty="0"/>
              <a:t>Largest industrial enterprises nationalized</a:t>
            </a:r>
          </a:p>
        </p:txBody>
      </p:sp>
      <p:pic>
        <p:nvPicPr>
          <p:cNvPr id="40964" name="Picture 4" descr="november"/>
          <p:cNvPicPr>
            <a:picLocks noChangeAspect="1" noChangeArrowheads="1"/>
          </p:cNvPicPr>
          <p:nvPr/>
        </p:nvPicPr>
        <p:blipFill>
          <a:blip r:embed="rId3" cstate="print"/>
          <a:srcRect/>
          <a:stretch>
            <a:fillRect/>
          </a:stretch>
        </p:blipFill>
        <p:spPr bwMode="auto">
          <a:xfrm>
            <a:off x="228600" y="2057400"/>
            <a:ext cx="4343400" cy="2901950"/>
          </a:xfrm>
          <a:prstGeom prst="rect">
            <a:avLst/>
          </a:prstGeo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Russian Revolution (cont)</a:t>
            </a:r>
          </a:p>
        </p:txBody>
      </p:sp>
      <p:sp>
        <p:nvSpPr>
          <p:cNvPr id="43011" name="Rectangle 3"/>
          <p:cNvSpPr>
            <a:spLocks noGrp="1" noChangeArrowheads="1"/>
          </p:cNvSpPr>
          <p:nvPr>
            <p:ph type="body" sz="half" idx="2"/>
          </p:nvPr>
        </p:nvSpPr>
        <p:spPr/>
        <p:txBody>
          <a:bodyPr/>
          <a:lstStyle/>
          <a:p>
            <a:pPr>
              <a:lnSpc>
                <a:spcPct val="90000"/>
              </a:lnSpc>
            </a:pPr>
            <a:r>
              <a:rPr lang="en-US" sz="2800" dirty="0"/>
              <a:t>Bolshevik Party renamed Communist Party</a:t>
            </a:r>
          </a:p>
          <a:p>
            <a:pPr>
              <a:lnSpc>
                <a:spcPct val="90000"/>
              </a:lnSpc>
            </a:pPr>
            <a:r>
              <a:rPr lang="en-US" sz="2800" dirty="0"/>
              <a:t>The Treaty of Brest-Litovsk negotiated with the Germans – Thus eliminating a two front war for Germany</a:t>
            </a:r>
          </a:p>
          <a:p>
            <a:pPr>
              <a:lnSpc>
                <a:spcPct val="90000"/>
              </a:lnSpc>
            </a:pPr>
            <a:r>
              <a:rPr lang="en-US" sz="2800" dirty="0"/>
              <a:t>Rise of Communism in Russia</a:t>
            </a:r>
          </a:p>
          <a:p>
            <a:pPr>
              <a:lnSpc>
                <a:spcPct val="90000"/>
              </a:lnSpc>
              <a:buFontTx/>
              <a:buNone/>
            </a:pPr>
            <a:endParaRPr lang="en-US" sz="2800" dirty="0"/>
          </a:p>
        </p:txBody>
      </p:sp>
      <p:pic>
        <p:nvPicPr>
          <p:cNvPr id="43012" name="Picture 4" descr="red Army"/>
          <p:cNvPicPr>
            <a:picLocks noChangeAspect="1" noChangeArrowheads="1"/>
          </p:cNvPicPr>
          <p:nvPr/>
        </p:nvPicPr>
        <p:blipFill>
          <a:blip r:embed="rId3" cstate="print"/>
          <a:srcRect/>
          <a:stretch>
            <a:fillRect/>
          </a:stretch>
        </p:blipFill>
        <p:spPr bwMode="auto">
          <a:xfrm>
            <a:off x="381000" y="2057400"/>
            <a:ext cx="4114800" cy="3028950"/>
          </a:xfrm>
          <a:prstGeom prst="rect">
            <a:avLst/>
          </a:prstGeom>
          <a:noFill/>
        </p:spPr>
      </p:pic>
    </p:spTree>
  </p:cSld>
  <p:clrMapOvr>
    <a:masterClrMapping/>
  </p:clrMapOvr>
  <p:transition/>
</p:sld>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264</TotalTime>
  <Words>439</Words>
  <Application>Microsoft Office PowerPoint</Application>
  <PresentationFormat>On-screen Show (4:3)</PresentationFormat>
  <Paragraphs>41</Paragraphs>
  <Slides>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Wingdings</vt:lpstr>
      <vt:lpstr>Ripple</vt:lpstr>
      <vt:lpstr>The United States Declares War</vt:lpstr>
      <vt:lpstr>Slide 2</vt:lpstr>
      <vt:lpstr>Slide 3</vt:lpstr>
      <vt:lpstr>Slide 4</vt:lpstr>
      <vt:lpstr>Slide 5</vt:lpstr>
      <vt:lpstr>Russian Discontent World War I: “The Last Straw”</vt:lpstr>
      <vt:lpstr>Slide 7</vt:lpstr>
      <vt:lpstr>Russian Revolution</vt:lpstr>
      <vt:lpstr>Russian Revolution (cont)</vt:lpstr>
    </vt:vector>
  </TitlesOfParts>
  <Company>WCS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United States Declares War</dc:title>
  <dc:creator>BultemaC</dc:creator>
  <cp:lastModifiedBy>Q</cp:lastModifiedBy>
  <cp:revision>6</cp:revision>
  <dcterms:created xsi:type="dcterms:W3CDTF">2011-08-30T13:09:30Z</dcterms:created>
  <dcterms:modified xsi:type="dcterms:W3CDTF">2012-08-17T12:05:03Z</dcterms:modified>
</cp:coreProperties>
</file>