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handoutMasterIdLst>
    <p:handoutMasterId r:id="rId46"/>
  </p:handoutMasterIdLst>
  <p:sldIdLst>
    <p:sldId id="389" r:id="rId2"/>
    <p:sldId id="391" r:id="rId3"/>
    <p:sldId id="259" r:id="rId4"/>
    <p:sldId id="277" r:id="rId5"/>
    <p:sldId id="351" r:id="rId6"/>
    <p:sldId id="280" r:id="rId7"/>
    <p:sldId id="285" r:id="rId8"/>
    <p:sldId id="292" r:id="rId9"/>
    <p:sldId id="419" r:id="rId10"/>
    <p:sldId id="618" r:id="rId11"/>
    <p:sldId id="347" r:id="rId12"/>
    <p:sldId id="356" r:id="rId13"/>
    <p:sldId id="382" r:id="rId14"/>
    <p:sldId id="293" r:id="rId15"/>
    <p:sldId id="619" r:id="rId16"/>
    <p:sldId id="361" r:id="rId17"/>
    <p:sldId id="378" r:id="rId18"/>
    <p:sldId id="379" r:id="rId19"/>
    <p:sldId id="384" r:id="rId20"/>
    <p:sldId id="385" r:id="rId21"/>
    <p:sldId id="386" r:id="rId22"/>
    <p:sldId id="362" r:id="rId23"/>
    <p:sldId id="363" r:id="rId24"/>
    <p:sldId id="387" r:id="rId25"/>
    <p:sldId id="388" r:id="rId26"/>
    <p:sldId id="282" r:id="rId27"/>
    <p:sldId id="390" r:id="rId28"/>
    <p:sldId id="365" r:id="rId29"/>
    <p:sldId id="366" r:id="rId30"/>
    <p:sldId id="367" r:id="rId31"/>
    <p:sldId id="383" r:id="rId32"/>
    <p:sldId id="369" r:id="rId33"/>
    <p:sldId id="370" r:id="rId34"/>
    <p:sldId id="371" r:id="rId35"/>
    <p:sldId id="350" r:id="rId36"/>
    <p:sldId id="298" r:id="rId37"/>
    <p:sldId id="372" r:id="rId38"/>
    <p:sldId id="330" r:id="rId39"/>
    <p:sldId id="299" r:id="rId40"/>
    <p:sldId id="373" r:id="rId41"/>
    <p:sldId id="380" r:id="rId42"/>
    <p:sldId id="381" r:id="rId43"/>
    <p:sldId id="377" r:id="rId4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nnie McCormick" initials="CM" lastIdx="2" clrIdx="0"/>
  <p:cmAuthor id="1" name="Debra LaGrone" initials="DL" lastIdx="1" clrIdx="1"/>
  <p:cmAuthor id="2" name="Susan Shogren" initials="SS" lastIdx="13" clrIdx="2"/>
  <p:cmAuthor id="3" name="Debra LaGrone" initials="DRL" lastIdx="1" clrIdx="3"/>
  <p:cmAuthor id="4" name="Debra La Grone" initials="DLG" lastIdx="9" clrIdx="4">
    <p:extLst>
      <p:ext uri="{19B8F6BF-5375-455C-9EA6-DF929625EA0E}">
        <p15:presenceInfo xmlns:p15="http://schemas.microsoft.com/office/powerpoint/2012/main" userId="S-1-5-21-530780909-28726180-930774774-353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99"/>
    <a:srgbClr val="1B4187"/>
    <a:srgbClr val="6B95C7"/>
    <a:srgbClr val="900261"/>
    <a:srgbClr val="70AC2E"/>
    <a:srgbClr val="009900"/>
    <a:srgbClr val="388690"/>
    <a:srgbClr val="0088B8"/>
    <a:srgbClr val="C80000"/>
    <a:srgbClr val="BF03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981" autoAdjust="0"/>
    <p:restoredTop sz="94660"/>
  </p:normalViewPr>
  <p:slideViewPr>
    <p:cSldViewPr>
      <p:cViewPr varScale="1">
        <p:scale>
          <a:sx n="114" d="100"/>
          <a:sy n="114" d="100"/>
        </p:scale>
        <p:origin x="1122"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80" d="100"/>
          <a:sy n="80" d="100"/>
        </p:scale>
        <p:origin x="3804"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78FF42-6BC8-4D6D-9CAC-B6C094BA474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48FE726A-8F1C-44CD-B01D-875DAF9F01D1}" type="pres">
      <dgm:prSet presAssocID="{2078FF42-6BC8-4D6D-9CAC-B6C094BA4747}" presName="cycle" presStyleCnt="0">
        <dgm:presLayoutVars>
          <dgm:chMax val="1"/>
          <dgm:dir/>
          <dgm:animLvl val="ctr"/>
          <dgm:resizeHandles val="exact"/>
        </dgm:presLayoutVars>
      </dgm:prSet>
      <dgm:spPr/>
    </dgm:pt>
  </dgm:ptLst>
  <dgm:cxnLst>
    <dgm:cxn modelId="{54D5F165-55D7-4E15-B622-EF8ED3928E66}" type="presOf" srcId="{2078FF42-6BC8-4D6D-9CAC-B6C094BA4747}" destId="{48FE726A-8F1C-44CD-B01D-875DAF9F01D1}" srcOrd="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flipH="1">
            <a:off x="162560" y="9009459"/>
            <a:ext cx="6990080" cy="480060"/>
          </a:xfrm>
          <a:prstGeom prst="rect">
            <a:avLst/>
          </a:prstGeom>
        </p:spPr>
      </p:pic>
      <p:sp>
        <p:nvSpPr>
          <p:cNvPr id="7" name="Rectangle 8"/>
          <p:cNvSpPr>
            <a:spLocks noChangeArrowheads="1"/>
          </p:cNvSpPr>
          <p:nvPr/>
        </p:nvSpPr>
        <p:spPr bwMode="auto">
          <a:xfrm>
            <a:off x="130386" y="9201150"/>
            <a:ext cx="7022254" cy="252607"/>
          </a:xfrm>
          <a:prstGeom prst="rect">
            <a:avLst/>
          </a:prstGeom>
          <a:noFill/>
          <a:ln w="12700">
            <a:noFill/>
            <a:miter lim="800000"/>
            <a:headEnd/>
            <a:tailEnd/>
          </a:ln>
          <a:effectLst/>
        </p:spPr>
        <p:txBody>
          <a:bodyPr wrap="square" lIns="97766" tIns="48882" rIns="97766" bIns="48882">
            <a:spAutoFit/>
          </a:bodyPr>
          <a:lstStyle/>
          <a:p>
            <a:pPr defTabSz="976971" eaLnBrk="0" hangingPunct="0">
              <a:spcBef>
                <a:spcPct val="50000"/>
              </a:spcBef>
              <a:defRPr/>
            </a:pPr>
            <a:r>
              <a:rPr lang="en-US" sz="1000" dirty="0">
                <a:solidFill>
                  <a:schemeClr val="bg1"/>
                </a:solidFill>
              </a:rPr>
              <a:t>© 2018 NASFAA                                                                                       </a:t>
            </a:r>
            <a:fld id="{5A4E40A0-19A0-4F29-A9C5-577C813A7B7F}" type="slidenum">
              <a:rPr lang="en-US" sz="1000">
                <a:solidFill>
                  <a:schemeClr val="bg1"/>
                </a:solidFill>
              </a:rPr>
              <a:pPr defTabSz="976971" eaLnBrk="0" hangingPunct="0">
                <a:spcBef>
                  <a:spcPct val="50000"/>
                </a:spcBef>
                <a:defRPr/>
              </a:pPr>
              <a:t>‹#›</a:t>
            </a:fld>
            <a:r>
              <a:rPr lang="en-US" sz="1000" dirty="0">
                <a:solidFill>
                  <a:schemeClr val="bg1"/>
                </a:solidFill>
              </a:rPr>
              <a:t>                                                                        What You Need to Know</a:t>
            </a:r>
          </a:p>
        </p:txBody>
      </p:sp>
      <p:sp>
        <p:nvSpPr>
          <p:cNvPr id="8" name="Text Box 6"/>
          <p:cNvSpPr txBox="1">
            <a:spLocks noChangeArrowheads="1"/>
          </p:cNvSpPr>
          <p:nvPr/>
        </p:nvSpPr>
        <p:spPr bwMode="auto">
          <a:xfrm>
            <a:off x="1" y="301705"/>
            <a:ext cx="7315200" cy="390049"/>
          </a:xfrm>
          <a:prstGeom prst="rect">
            <a:avLst/>
          </a:prstGeom>
          <a:noFill/>
          <a:ln w="12700">
            <a:noFill/>
            <a:miter lim="800000"/>
            <a:headEnd/>
            <a:tailEnd/>
          </a:ln>
          <a:effectLst/>
        </p:spPr>
        <p:txBody>
          <a:bodyPr wrap="square" lIns="97766" tIns="48882" rIns="97766" bIns="48882">
            <a:spAutoFit/>
          </a:bodyPr>
          <a:lstStyle/>
          <a:p>
            <a:pPr algn="ctr" defTabSz="976971" eaLnBrk="0" hangingPunct="0">
              <a:defRPr/>
            </a:pPr>
            <a:r>
              <a:rPr lang="en-US" b="1" dirty="0">
                <a:solidFill>
                  <a:srgbClr val="005B99"/>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What You Need to Know About Financial Aid</a:t>
            </a:r>
          </a:p>
        </p:txBody>
      </p:sp>
      <p:pic>
        <p:nvPicPr>
          <p:cNvPr id="10" name="Picture 9"/>
          <p:cNvPicPr/>
          <p:nvPr/>
        </p:nvPicPr>
        <p:blipFill>
          <a:blip r:embed="rId2">
            <a:extLst>
              <a:ext uri="{28A0092B-C50C-407E-A947-70E740481C1C}">
                <a14:useLocalDpi xmlns:a14="http://schemas.microsoft.com/office/drawing/2010/main" val="0"/>
              </a:ext>
            </a:extLst>
          </a:blip>
          <a:stretch>
            <a:fillRect/>
          </a:stretch>
        </p:blipFill>
        <p:spPr>
          <a:xfrm>
            <a:off x="162560" y="5920740"/>
            <a:ext cx="6990080" cy="480060"/>
          </a:xfrm>
          <a:prstGeom prst="rect">
            <a:avLst/>
          </a:prstGeom>
        </p:spPr>
      </p:pic>
      <p:sp>
        <p:nvSpPr>
          <p:cNvPr id="9" name="Rectangle 8"/>
          <p:cNvSpPr>
            <a:spLocks noChangeArrowheads="1"/>
          </p:cNvSpPr>
          <p:nvPr/>
        </p:nvSpPr>
        <p:spPr bwMode="auto">
          <a:xfrm>
            <a:off x="162561" y="6135563"/>
            <a:ext cx="6990079" cy="258244"/>
          </a:xfrm>
          <a:prstGeom prst="rect">
            <a:avLst/>
          </a:prstGeom>
          <a:noFill/>
          <a:ln w="12700">
            <a:noFill/>
            <a:miter lim="800000"/>
            <a:headEnd/>
            <a:tailEnd/>
          </a:ln>
          <a:effectLst/>
        </p:spPr>
        <p:txBody>
          <a:bodyPr wrap="square" lIns="103348" tIns="51673" rIns="103348" bIns="5167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32756" eaLnBrk="0" hangingPunct="0">
              <a:spcBef>
                <a:spcPct val="50000"/>
              </a:spcBef>
              <a:defRPr/>
            </a:pPr>
            <a:r>
              <a:rPr lang="en-US" sz="1000" dirty="0">
                <a:solidFill>
                  <a:schemeClr val="bg1"/>
                </a:solidFill>
              </a:rPr>
              <a:t>What You Need to Know                                                                        </a:t>
            </a:r>
            <a:fld id="{5A4E40A0-19A0-4F29-A9C5-577C813A7B7F}" type="slidenum">
              <a:rPr lang="en-US" sz="1000">
                <a:solidFill>
                  <a:schemeClr val="bg1"/>
                </a:solidFill>
              </a:rPr>
              <a:pPr defTabSz="1032756" eaLnBrk="0" hangingPunct="0">
                <a:spcBef>
                  <a:spcPct val="50000"/>
                </a:spcBef>
                <a:defRPr/>
              </a:pPr>
              <a:t>‹#›</a:t>
            </a:fld>
            <a:r>
              <a:rPr lang="en-US" sz="1000" dirty="0">
                <a:solidFill>
                  <a:schemeClr val="bg1"/>
                </a:solidFill>
              </a:rPr>
              <a:t>                                                                                      © 2018 NASFAA</a:t>
            </a:r>
          </a:p>
        </p:txBody>
      </p:sp>
    </p:spTree>
    <p:extLst>
      <p:ext uri="{BB962C8B-B14F-4D97-AF65-F5344CB8AC3E}">
        <p14:creationId xmlns:p14="http://schemas.microsoft.com/office/powerpoint/2010/main" val="114920976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D8B9A4EA-07C7-4A62-8053-FD0A2A4690A2}" type="datetimeFigureOut">
              <a:rPr lang="en-US" smtClean="0"/>
              <a:t>9/17/2021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D5A7F8C3-B5D2-4565-BB39-641E547D4FB0}" type="slidenum">
              <a:rPr lang="en-US" smtClean="0"/>
              <a:t>‹#›</a:t>
            </a:fld>
            <a:endParaRPr lang="en-US" dirty="0"/>
          </a:p>
        </p:txBody>
      </p:sp>
    </p:spTree>
    <p:extLst>
      <p:ext uri="{BB962C8B-B14F-4D97-AF65-F5344CB8AC3E}">
        <p14:creationId xmlns:p14="http://schemas.microsoft.com/office/powerpoint/2010/main" val="93644779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65516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pPr defTabSz="965547"/>
            <a:fld id="{CCC6CFD0-DC60-458C-AE52-4B994E19B42C}" type="slidenum">
              <a:rPr lang="en-US" smtClean="0"/>
              <a:pPr defTabSz="965547"/>
              <a:t>12</a:t>
            </a:fld>
            <a:endParaRPr lang="en-US" dirty="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92870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43528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a:ln/>
        </p:spPr>
      </p:sp>
      <p:sp>
        <p:nvSpPr>
          <p:cNvPr id="69634"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2187546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5844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47190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20047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14383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66440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25718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3264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aseline="0" dirty="0"/>
              <a:t>StudentAid.gov home view</a:t>
            </a:r>
          </a:p>
          <a:p>
            <a:endParaRPr lang="en-US" alt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t>9</a:t>
            </a:fld>
            <a:endParaRPr lang="en-US"/>
          </a:p>
        </p:txBody>
      </p:sp>
    </p:spTree>
    <p:extLst>
      <p:ext uri="{BB962C8B-B14F-4D97-AF65-F5344CB8AC3E}">
        <p14:creationId xmlns:p14="http://schemas.microsoft.com/office/powerpoint/2010/main" val="3865834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t>Apply for Aid header view</a:t>
            </a:r>
            <a:endParaRPr lang="en-US" altLang="en-US" baseline="0" dirty="0"/>
          </a:p>
          <a:p>
            <a:endParaRPr lang="en-US" altLang="en-US" dirty="0"/>
          </a:p>
          <a:p>
            <a:r>
              <a:rPr lang="en-US" altLang="en-US" dirty="0"/>
              <a:t>If the applicant is navigating to the FAFSA form from the StudentAid.gov home page, he or she can select “Apply for Aid” from the page header, then select “Complete the FAFSA® Form.”</a:t>
            </a:r>
            <a:endParaRPr lang="en-US" altLang="en-US" baseline="0" dirty="0"/>
          </a:p>
          <a:p>
            <a:endParaRPr lang="en-US" altLang="en-US" baseline="0" dirty="0"/>
          </a:p>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t>10</a:t>
            </a:fld>
            <a:endParaRPr lang="en-US"/>
          </a:p>
        </p:txBody>
      </p:sp>
    </p:spTree>
    <p:extLst>
      <p:ext uri="{BB962C8B-B14F-4D97-AF65-F5344CB8AC3E}">
        <p14:creationId xmlns:p14="http://schemas.microsoft.com/office/powerpoint/2010/main" val="304413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95223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0C390C2-9754-48F0-BB47-8EB580560918}" type="datetime1">
              <a:rPr lang="en-US" smtClean="0"/>
              <a:t>9/17/2021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1400960779"/>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80D0126-0397-44A8-9B2A-3E23CDDC8402}" type="datetime1">
              <a:rPr lang="en-US" smtClean="0"/>
              <a:t>9/17/2021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2855443114"/>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2274E5-1BD7-4075-B04D-C6D2223A853A}" type="datetime1">
              <a:rPr lang="en-US" smtClean="0"/>
              <a:t>9/17/2021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2633369806"/>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BA95D35-3B39-4CFE-9049-CF301B337B62}" type="datetime1">
              <a:rPr lang="en-US" smtClean="0"/>
              <a:t>9/17/2021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3930796592"/>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458200" cy="1143000"/>
          </a:xfrm>
        </p:spPr>
        <p:txBody>
          <a:bodyPr/>
          <a:lstStyle/>
          <a:p>
            <a:r>
              <a:rPr lang="en-US"/>
              <a:t>Click to edit Master title style</a:t>
            </a:r>
          </a:p>
        </p:txBody>
      </p:sp>
      <p:sp>
        <p:nvSpPr>
          <p:cNvPr id="3" name="Text Placeholder 2"/>
          <p:cNvSpPr>
            <a:spLocks noGrp="1"/>
          </p:cNvSpPr>
          <p:nvPr>
            <p:ph type="body" sz="half" idx="1"/>
          </p:nvPr>
        </p:nvSpPr>
        <p:spPr>
          <a:xfrm>
            <a:off x="381000" y="1447800"/>
            <a:ext cx="41529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447800"/>
            <a:ext cx="41529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1466725"/>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4" name="Rectangle 3"/>
          <p:cNvSpPr/>
          <p:nvPr userDrawn="1"/>
        </p:nvSpPr>
        <p:spPr bwMode="auto">
          <a:xfrm>
            <a:off x="0" y="6705600"/>
            <a:ext cx="9144000" cy="152400"/>
          </a:xfrm>
          <a:prstGeom prst="rect">
            <a:avLst/>
          </a:prstGeom>
          <a:solidFill>
            <a:srgbClr val="005B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727044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Only - White">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8EE4F0C4-96A0-FB49-92EF-CF053D176BBB}"/>
              </a:ext>
            </a:extLst>
          </p:cNvPr>
          <p:cNvCxnSpPr>
            <a:cxnSpLocks/>
          </p:cNvCxnSpPr>
          <p:nvPr userDrawn="1"/>
        </p:nvCxnSpPr>
        <p:spPr>
          <a:xfrm>
            <a:off x="672841" y="1259538"/>
            <a:ext cx="879231"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5" name="Slide Number Placeholder 5">
            <a:extLst>
              <a:ext uri="{FF2B5EF4-FFF2-40B4-BE49-F238E27FC236}">
                <a16:creationId xmlns:a16="http://schemas.microsoft.com/office/drawing/2014/main" id="{CC9DC9BC-0E08-1A47-AB3C-D0D05F30B7A5}"/>
              </a:ext>
            </a:extLst>
          </p:cNvPr>
          <p:cNvSpPr>
            <a:spLocks noGrp="1"/>
          </p:cNvSpPr>
          <p:nvPr>
            <p:ph type="sldNum" sz="quarter" idx="4"/>
          </p:nvPr>
        </p:nvSpPr>
        <p:spPr>
          <a:xfrm>
            <a:off x="8780364" y="6354240"/>
            <a:ext cx="299738" cy="312098"/>
          </a:xfrm>
          <a:prstGeom prst="rect">
            <a:avLst/>
          </a:prstGeom>
        </p:spPr>
        <p:txBody>
          <a:bodyPr vert="horz" lIns="0" tIns="0" rIns="91440" bIns="45720" rtlCol="0" anchor="t" anchorCtr="0"/>
          <a:lstStyle>
            <a:lvl1pPr algn="l">
              <a:defRPr sz="563" b="0" i="0">
                <a:solidFill>
                  <a:schemeClr val="tx1">
                    <a:tint val="75000"/>
                  </a:schemeClr>
                </a:solidFill>
                <a:latin typeface="Arial" panose="020B0604020202020204" pitchFamily="34" charset="0"/>
                <a:cs typeface="Arial" panose="020B0604020202020204" pitchFamily="34" charset="0"/>
              </a:defRPr>
            </a:lvl1pPr>
          </a:lstStyle>
          <a:p>
            <a:fld id="{234755BD-B4AC-9044-BCE4-27904766F8BB}" type="slidenum">
              <a:rPr lang="en-US" smtClean="0"/>
              <a:pPr/>
              <a:t>‹#›</a:t>
            </a:fld>
            <a:endParaRPr lang="en-US"/>
          </a:p>
        </p:txBody>
      </p:sp>
      <p:sp>
        <p:nvSpPr>
          <p:cNvPr id="6" name="Title Placeholder 17">
            <a:extLst>
              <a:ext uri="{FF2B5EF4-FFF2-40B4-BE49-F238E27FC236}">
                <a16:creationId xmlns:a16="http://schemas.microsoft.com/office/drawing/2014/main" id="{A40A9772-F566-7847-89D0-15690EA53F74}"/>
              </a:ext>
            </a:extLst>
          </p:cNvPr>
          <p:cNvSpPr>
            <a:spLocks noGrp="1"/>
          </p:cNvSpPr>
          <p:nvPr>
            <p:ph type="title"/>
          </p:nvPr>
        </p:nvSpPr>
        <p:spPr>
          <a:xfrm>
            <a:off x="684428" y="349507"/>
            <a:ext cx="6656070" cy="798177"/>
          </a:xfrm>
          <a:prstGeom prst="rect">
            <a:avLst/>
          </a:prstGeom>
        </p:spPr>
        <p:txBody>
          <a:bodyPr vert="horz" lIns="0" tIns="45720" rIns="91440" bIns="45720" rtlCol="0" anchor="b" anchorCtr="0">
            <a:noAutofit/>
          </a:bodyPr>
          <a:lstStyle>
            <a:lvl1pPr>
              <a:defRPr>
                <a:solidFill>
                  <a:schemeClr val="tx1"/>
                </a:solidFill>
              </a:defRPr>
            </a:lvl1pPr>
          </a:lstStyle>
          <a:p>
            <a:r>
              <a:rPr lang="en-US"/>
              <a:t>Click to edit Master title style</a:t>
            </a:r>
          </a:p>
        </p:txBody>
      </p:sp>
      <p:pic>
        <p:nvPicPr>
          <p:cNvPr id="7" name="Graphic 6">
            <a:extLst>
              <a:ext uri="{FF2B5EF4-FFF2-40B4-BE49-F238E27FC236}">
                <a16:creationId xmlns:a16="http://schemas.microsoft.com/office/drawing/2014/main" id="{495AEA99-2F8A-3D47-8F3B-166A200086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89934" y="258793"/>
            <a:ext cx="1170897" cy="216854"/>
          </a:xfrm>
          <a:prstGeom prst="rect">
            <a:avLst/>
          </a:prstGeom>
        </p:spPr>
      </p:pic>
    </p:spTree>
    <p:extLst>
      <p:ext uri="{BB962C8B-B14F-4D97-AF65-F5344CB8AC3E}">
        <p14:creationId xmlns:p14="http://schemas.microsoft.com/office/powerpoint/2010/main" val="3841222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95400"/>
            <a:ext cx="8839200" cy="4572000"/>
          </a:xfrm>
        </p:spPr>
        <p:txBody>
          <a:bodyPr/>
          <a:lstStyle>
            <a:lvl1pPr>
              <a:buClr>
                <a:srgbClr val="005B99"/>
              </a:buClr>
              <a:defRPr/>
            </a:lvl1pPr>
            <a:lvl2pPr>
              <a:buClr>
                <a:srgbClr val="005B99"/>
              </a:buClr>
              <a:defRPr/>
            </a:lvl2pPr>
            <a:lvl3pPr>
              <a:buClr>
                <a:srgbClr val="005B99"/>
              </a:buCl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normAutofit/>
          </a:bodyPr>
          <a:lstStyle>
            <a:lvl1pPr algn="l">
              <a:lnSpc>
                <a:spcPct val="90000"/>
              </a:lnSpc>
              <a:defRPr sz="3600">
                <a:solidFill>
                  <a:srgbClr val="005B99"/>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4" name="TextBox 3"/>
          <p:cNvSpPr txBox="1"/>
          <p:nvPr userDrawn="1"/>
        </p:nvSpPr>
        <p:spPr>
          <a:xfrm>
            <a:off x="9067800" y="58674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45843877"/>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66516143"/>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1C0F402-F12A-4041-8064-37C4B0DEACF4}" type="datetime1">
              <a:rPr lang="en-US" smtClean="0"/>
              <a:t>9/17/2021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86424725"/>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56E4B55-BBE7-4CD9-859B-E8D057BDAEC3}" type="datetime1">
              <a:rPr lang="en-US" smtClean="0"/>
              <a:t>9/17/2021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405074705"/>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A0EA651-DB8C-40C0-85D0-DD8A07D760DD}" type="datetime1">
              <a:rPr lang="en-US" smtClean="0"/>
              <a:t>9/17/2021</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1468418246"/>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628C993-958C-4D18-ACE9-C7F3E7043C34}" type="datetime1">
              <a:rPr lang="en-US" smtClean="0"/>
              <a:t>9/17/2021</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3682256070"/>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B11EA2C-6C16-4944-A711-899EDA13D08C}" type="datetime1">
              <a:rPr lang="en-US" smtClean="0"/>
              <a:t>9/17/2021</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3177050863"/>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7093D55-3A68-42F2-81A8-9526685BA558}" type="datetime1">
              <a:rPr lang="en-US" smtClean="0"/>
              <a:t>9/17/2021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4071313171"/>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39B7D3C-C1BE-418A-8BDF-F41A62C7C285}"/>
              </a:ext>
            </a:extLst>
          </p:cNvPr>
          <p:cNvSpPr/>
          <p:nvPr userDrawn="1"/>
        </p:nvSpPr>
        <p:spPr bwMode="auto">
          <a:xfrm>
            <a:off x="0" y="6705600"/>
            <a:ext cx="9144000" cy="182880"/>
          </a:xfrm>
          <a:prstGeom prst="rect">
            <a:avLst/>
          </a:prstGeom>
          <a:solidFill>
            <a:srgbClr val="005B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2" name="Title Placeholder 1"/>
          <p:cNvSpPr>
            <a:spLocks noGrp="1"/>
          </p:cNvSpPr>
          <p:nvPr>
            <p:ph type="title"/>
          </p:nvPr>
        </p:nvSpPr>
        <p:spPr>
          <a:xfrm>
            <a:off x="152400" y="0"/>
            <a:ext cx="88392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2400" y="1295400"/>
            <a:ext cx="88392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0" y="6705600"/>
            <a:ext cx="9144000" cy="0"/>
          </a:xfrm>
          <a:prstGeom prst="line">
            <a:avLst/>
          </a:prstGeom>
          <a:ln/>
        </p:spPr>
        <p:style>
          <a:lnRef idx="2">
            <a:schemeClr val="dk1"/>
          </a:lnRef>
          <a:fillRef idx="0">
            <a:schemeClr val="dk1"/>
          </a:fillRef>
          <a:effectRef idx="1">
            <a:schemeClr val="dk1"/>
          </a:effectRef>
          <a:fontRef idx="minor">
            <a:schemeClr val="tx1"/>
          </a:fontRef>
        </p:style>
      </p:cxnSp>
      <p:pic>
        <p:nvPicPr>
          <p:cNvPr id="14" name="Picture 13">
            <a:extLst>
              <a:ext uri="{FF2B5EF4-FFF2-40B4-BE49-F238E27FC236}">
                <a16:creationId xmlns:a16="http://schemas.microsoft.com/office/drawing/2014/main" id="{3426B4DC-8A4D-41F6-B433-87F84CB5F4F9}"/>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52400" y="6129497"/>
            <a:ext cx="1766886" cy="433387"/>
          </a:xfrm>
          <a:prstGeom prst="rect">
            <a:avLst/>
          </a:prstGeom>
        </p:spPr>
      </p:pic>
      <p:sp>
        <p:nvSpPr>
          <p:cNvPr id="15" name="Rectangle 70">
            <a:extLst>
              <a:ext uri="{FF2B5EF4-FFF2-40B4-BE49-F238E27FC236}">
                <a16:creationId xmlns:a16="http://schemas.microsoft.com/office/drawing/2014/main" id="{D29F7C9B-CF1C-4EE6-9575-0B446D5FFE8F}"/>
              </a:ext>
            </a:extLst>
          </p:cNvPr>
          <p:cNvSpPr>
            <a:spLocks noChangeArrowheads="1"/>
          </p:cNvSpPr>
          <p:nvPr userDrawn="1"/>
        </p:nvSpPr>
        <p:spPr bwMode="auto">
          <a:xfrm>
            <a:off x="5715000" y="6400800"/>
            <a:ext cx="3429000" cy="228600"/>
          </a:xfrm>
          <a:prstGeom prst="rect">
            <a:avLst/>
          </a:prstGeom>
          <a:noFill/>
          <a:ln w="9525">
            <a:noFill/>
            <a:miter lim="800000"/>
            <a:headEnd/>
            <a:tailEnd/>
          </a:ln>
          <a:effectLst/>
        </p:spPr>
        <p:txBody>
          <a:bodyPr/>
          <a:lstStyle/>
          <a:p>
            <a:pPr algn="r" fontAlgn="base">
              <a:spcBef>
                <a:spcPct val="0"/>
              </a:spcBef>
              <a:spcAft>
                <a:spcPct val="0"/>
              </a:spcAft>
              <a:defRPr/>
            </a:pPr>
            <a:r>
              <a:rPr lang="en-US" sz="1400" dirty="0">
                <a:solidFill>
                  <a:srgbClr val="000000"/>
                </a:solidFill>
                <a:latin typeface="Arial" charset="0"/>
                <a:cs typeface="Arial" charset="0"/>
              </a:rPr>
              <a:t>© 2018 NASFAA   Slide </a:t>
            </a:r>
            <a:fld id="{3E8EC1CB-C9E7-4076-8034-5D4E4E9EDADC}" type="slidenum">
              <a:rPr lang="en-US" sz="1400" smtClean="0">
                <a:solidFill>
                  <a:srgbClr val="000000"/>
                </a:solidFill>
                <a:latin typeface="Arial" charset="0"/>
                <a:cs typeface="Arial" charset="0"/>
              </a:rPr>
              <a:pPr/>
              <a:t>‹#›</a:t>
            </a:fld>
            <a:r>
              <a:rPr lang="en-US" sz="1400" dirty="0">
                <a:solidFill>
                  <a:srgbClr val="000000"/>
                </a:solidFill>
                <a:latin typeface="Arial" charset="0"/>
                <a:cs typeface="Arial" charset="0"/>
              </a:rPr>
              <a:t> </a:t>
            </a:r>
          </a:p>
          <a:p>
            <a:pPr algn="r" fontAlgn="base">
              <a:spcBef>
                <a:spcPct val="0"/>
              </a:spcBef>
              <a:spcAft>
                <a:spcPct val="0"/>
              </a:spcAft>
              <a:defRPr/>
            </a:pPr>
            <a:endParaRPr lang="en-US" sz="1200" dirty="0">
              <a:solidFill>
                <a:srgbClr val="000000"/>
              </a:solidFill>
              <a:latin typeface="Arial" charset="0"/>
              <a:cs typeface="Arial" charset="0"/>
            </a:endParaRPr>
          </a:p>
        </p:txBody>
      </p:sp>
    </p:spTree>
    <p:extLst>
      <p:ext uri="{BB962C8B-B14F-4D97-AF65-F5344CB8AC3E}">
        <p14:creationId xmlns:p14="http://schemas.microsoft.com/office/powerpoint/2010/main" val="1976532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2" r:id="rId13"/>
    <p:sldLayoutId id="2147483664" r:id="rId14"/>
    <p:sldLayoutId id="2147483665" r:id="rId15"/>
  </p:sldLayoutIdLst>
  <p:transition spd="slow">
    <p:wipe dir="r"/>
  </p:transition>
  <p:hf sldNum="0" hdr="0" ftr="0"/>
  <p:txStyles>
    <p:titleStyle>
      <a:lvl1pPr algn="l" defTabSz="914400" rtl="0" eaLnBrk="1" latinLnBrk="0" hangingPunct="1">
        <a:lnSpc>
          <a:spcPct val="90000"/>
        </a:lnSpc>
        <a:spcBef>
          <a:spcPct val="0"/>
        </a:spcBef>
        <a:buNone/>
        <a:defRPr sz="3600" kern="1200">
          <a:solidFill>
            <a:srgbClr val="005B99"/>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804863" indent="-347663"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98563" indent="-284163" algn="l" defTabSz="914400" rtl="0" eaLnBrk="1" latinLnBrk="0" hangingPunct="1">
        <a:spcBef>
          <a:spcPct val="20000"/>
        </a:spcBef>
        <a:buSzPct val="80000"/>
        <a:buFont typeface="Wingdings" panose="05000000000000000000"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mailto:phillips.495@osu.edu"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studentaid.gov/fsa-id/create-account/launch"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11752-97C7-456C-A2C5-CE9BA7DAA4CB}"/>
              </a:ext>
            </a:extLst>
          </p:cNvPr>
          <p:cNvSpPr>
            <a:spLocks noGrp="1"/>
          </p:cNvSpPr>
          <p:nvPr>
            <p:ph type="ctrTitle"/>
          </p:nvPr>
        </p:nvSpPr>
        <p:spPr>
          <a:xfrm>
            <a:off x="609600" y="2209800"/>
            <a:ext cx="7772400" cy="174625"/>
          </a:xfrm>
        </p:spPr>
        <p:txBody>
          <a:bodyPr>
            <a:noAutofit/>
          </a:bodyPr>
          <a:lstStyle/>
          <a:p>
            <a:pPr algn="ctr"/>
            <a:r>
              <a:rPr lang="en-US" sz="4800" b="1" dirty="0"/>
              <a:t>The Financial Aid Process</a:t>
            </a:r>
            <a:br>
              <a:rPr lang="en-US" sz="4800" b="1" dirty="0"/>
            </a:br>
            <a:r>
              <a:rPr lang="en-US" sz="4800" b="1" dirty="0"/>
              <a:t>for</a:t>
            </a:r>
            <a:br>
              <a:rPr lang="en-US" sz="4800" b="1" dirty="0"/>
            </a:br>
            <a:r>
              <a:rPr lang="en-US" sz="4800" b="1" dirty="0"/>
              <a:t>2022-2023</a:t>
            </a:r>
          </a:p>
        </p:txBody>
      </p:sp>
      <p:sp>
        <p:nvSpPr>
          <p:cNvPr id="3" name="Subtitle 2">
            <a:extLst>
              <a:ext uri="{FF2B5EF4-FFF2-40B4-BE49-F238E27FC236}">
                <a16:creationId xmlns:a16="http://schemas.microsoft.com/office/drawing/2014/main" id="{F08CD234-329F-4791-9B9F-4F0BD1B1A179}"/>
              </a:ext>
            </a:extLst>
          </p:cNvPr>
          <p:cNvSpPr>
            <a:spLocks noGrp="1"/>
          </p:cNvSpPr>
          <p:nvPr>
            <p:ph type="subTitle" idx="1"/>
          </p:nvPr>
        </p:nvSpPr>
        <p:spPr/>
        <p:txBody>
          <a:bodyPr>
            <a:normAutofit fontScale="70000" lnSpcReduction="20000"/>
          </a:bodyPr>
          <a:lstStyle/>
          <a:p>
            <a:r>
              <a:rPr lang="en-US" b="1" dirty="0"/>
              <a:t>Presented by: </a:t>
            </a:r>
          </a:p>
          <a:p>
            <a:endParaRPr lang="en-US" b="1" dirty="0"/>
          </a:p>
          <a:p>
            <a:r>
              <a:rPr lang="en-US" b="1" dirty="0"/>
              <a:t>Faith Phillips </a:t>
            </a:r>
          </a:p>
          <a:p>
            <a:r>
              <a:rPr lang="en-US" b="1" dirty="0"/>
              <a:t>Director, Student Financial Services</a:t>
            </a:r>
          </a:p>
          <a:p>
            <a:r>
              <a:rPr lang="en-US" b="1" dirty="0"/>
              <a:t>Central Ohio Technical College &amp; Ohio State Newark</a:t>
            </a:r>
          </a:p>
        </p:txBody>
      </p:sp>
    </p:spTree>
    <p:extLst>
      <p:ext uri="{BB962C8B-B14F-4D97-AF65-F5344CB8AC3E}">
        <p14:creationId xmlns:p14="http://schemas.microsoft.com/office/powerpoint/2010/main" val="330415999"/>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243433" y="381000"/>
            <a:ext cx="8686800" cy="687015"/>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42900">
              <a:lnSpc>
                <a:spcPct val="100000"/>
              </a:lnSpc>
              <a:buNone/>
              <a:defRPr/>
            </a:pPr>
            <a:r>
              <a:rPr lang="en-US" altLang="en-US" b="1" dirty="0">
                <a:latin typeface="Oswald"/>
              </a:rPr>
              <a:t>Apply for Aid</a:t>
            </a:r>
          </a:p>
        </p:txBody>
      </p:sp>
      <p:pic>
        <p:nvPicPr>
          <p:cNvPr id="7" name="Picture 6" descr="Apply for Aid view&#10;&#10;Screenshot of the StudentAid.gov homepage when the user selects &quot;Apply for Aid&quot; from the header. This option is also available on the footer.">
            <a:extLst>
              <a:ext uri="{FF2B5EF4-FFF2-40B4-BE49-F238E27FC236}">
                <a16:creationId xmlns:a16="http://schemas.microsoft.com/office/drawing/2014/main" id="{1B27A12D-A30E-4D11-8DF1-C3685F391D94}"/>
              </a:ext>
            </a:extLst>
          </p:cNvPr>
          <p:cNvPicPr>
            <a:picLocks noChangeAspect="1"/>
          </p:cNvPicPr>
          <p:nvPr/>
        </p:nvPicPr>
        <p:blipFill>
          <a:blip r:embed="rId3"/>
          <a:stretch>
            <a:fillRect/>
          </a:stretch>
        </p:blipFill>
        <p:spPr>
          <a:xfrm>
            <a:off x="1371600" y="2124654"/>
            <a:ext cx="6213501" cy="3832434"/>
          </a:xfrm>
          <a:prstGeom prst="rect">
            <a:avLst/>
          </a:prstGeom>
          <a:ln w="12700">
            <a:solidFill>
              <a:schemeClr val="tx1"/>
            </a:solidFill>
          </a:ln>
        </p:spPr>
      </p:pic>
      <p:sp>
        <p:nvSpPr>
          <p:cNvPr id="5" name="Slide Number Placeholder 4"/>
          <p:cNvSpPr>
            <a:spLocks noGrp="1"/>
          </p:cNvSpPr>
          <p:nvPr>
            <p:ph type="sldNum" sz="quarter" idx="4"/>
          </p:nvPr>
        </p:nvSpPr>
        <p:spPr/>
        <p:txBody>
          <a:bodyPr/>
          <a:lstStyle/>
          <a:p>
            <a:fld id="{234755BD-B4AC-9044-BCE4-27904766F8BB}" type="slidenum">
              <a:rPr lang="en-US" smtClean="0"/>
              <a:pPr/>
              <a:t>10</a:t>
            </a:fld>
            <a:endParaRPr lang="en-US"/>
          </a:p>
        </p:txBody>
      </p:sp>
      <p:sp>
        <p:nvSpPr>
          <p:cNvPr id="6" name="Oval 5">
            <a:extLst>
              <a:ext uri="{FF2B5EF4-FFF2-40B4-BE49-F238E27FC236}">
                <a16:creationId xmlns:a16="http://schemas.microsoft.com/office/drawing/2014/main" id="{C3A73CE6-F3CF-4086-9010-3740232189D2}"/>
              </a:ext>
            </a:extLst>
          </p:cNvPr>
          <p:cNvSpPr/>
          <p:nvPr/>
        </p:nvSpPr>
        <p:spPr>
          <a:xfrm flipV="1">
            <a:off x="3335350" y="2153506"/>
            <a:ext cx="1143000" cy="667871"/>
          </a:xfrm>
          <a:prstGeom prst="ellipse">
            <a:avLst/>
          </a:prstGeom>
          <a:noFill/>
          <a:ln w="38100">
            <a:solidFill>
              <a:srgbClr val="F4E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73016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FD1D72-9DA3-4830-847D-BE8F68B04BFC}"/>
              </a:ext>
            </a:extLst>
          </p:cNvPr>
          <p:cNvSpPr/>
          <p:nvPr/>
        </p:nvSpPr>
        <p:spPr>
          <a:xfrm>
            <a:off x="6781800" y="6400800"/>
            <a:ext cx="152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5C709FE7-E07D-45A4-A947-1C1ECF299CFF}"/>
              </a:ext>
            </a:extLst>
          </p:cNvPr>
          <p:cNvSpPr>
            <a:spLocks noGrp="1"/>
          </p:cNvSpPr>
          <p:nvPr>
            <p:ph type="title"/>
          </p:nvPr>
        </p:nvSpPr>
        <p:spPr/>
        <p:txBody>
          <a:bodyPr/>
          <a:lstStyle/>
          <a:p>
            <a:pPr algn="ctr"/>
            <a:r>
              <a:rPr lang="en-US" dirty="0"/>
              <a:t>FAFSA on the Web (FOTW)</a:t>
            </a:r>
            <a:br>
              <a:rPr lang="en-US" dirty="0"/>
            </a:br>
            <a:endParaRPr lang="en-US" b="1" dirty="0">
              <a:solidFill>
                <a:srgbClr val="00B0F0"/>
              </a:solidFill>
            </a:endParaRPr>
          </a:p>
        </p:txBody>
      </p:sp>
      <p:sp>
        <p:nvSpPr>
          <p:cNvPr id="10" name="Content Placeholder 9">
            <a:extLst>
              <a:ext uri="{FF2B5EF4-FFF2-40B4-BE49-F238E27FC236}">
                <a16:creationId xmlns:a16="http://schemas.microsoft.com/office/drawing/2014/main" id="{016D4CBB-CACD-492E-8E16-02FEBAFE36C2}"/>
              </a:ext>
            </a:extLst>
          </p:cNvPr>
          <p:cNvSpPr>
            <a:spLocks noGrp="1"/>
          </p:cNvSpPr>
          <p:nvPr>
            <p:ph sz="half" idx="2"/>
          </p:nvPr>
        </p:nvSpPr>
        <p:spPr>
          <a:xfrm>
            <a:off x="6248400" y="1485900"/>
            <a:ext cx="2590800" cy="3886200"/>
          </a:xfrm>
        </p:spPr>
        <p:txBody>
          <a:bodyPr/>
          <a:lstStyle/>
          <a:p>
            <a:r>
              <a:rPr lang="en-US" dirty="0"/>
              <a:t>Begin with “Start Here”</a:t>
            </a:r>
          </a:p>
          <a:p>
            <a:r>
              <a:rPr lang="en-US" dirty="0"/>
              <a:t>Once student record is established you will Log In each time</a:t>
            </a:r>
          </a:p>
        </p:txBody>
      </p:sp>
      <p:pic>
        <p:nvPicPr>
          <p:cNvPr id="13" name="Picture 12" descr="FAFSA Form Welcome Page view&#10;&#10;The user may land on this page using a direct link to the FAFSA form or selecting the &quot;Complete the FAFSA Form&quot; link under the &quot;Apply for Aid&quot; menu on the StudentAid.gov  home page. This page contains &quot;Start Here&quot; or &quot;Log In&quot; buttons for new and returning users respectfully.">
            <a:extLst>
              <a:ext uri="{FF2B5EF4-FFF2-40B4-BE49-F238E27FC236}">
                <a16:creationId xmlns:a16="http://schemas.microsoft.com/office/drawing/2014/main" id="{2645D893-36FB-4CAD-B4F4-49DCFC9B454E}"/>
              </a:ext>
            </a:extLst>
          </p:cNvPr>
          <p:cNvPicPr>
            <a:picLocks noChangeAspect="1"/>
          </p:cNvPicPr>
          <p:nvPr/>
        </p:nvPicPr>
        <p:blipFill>
          <a:blip r:embed="rId3"/>
          <a:stretch>
            <a:fillRect/>
          </a:stretch>
        </p:blipFill>
        <p:spPr>
          <a:xfrm>
            <a:off x="233420" y="1485900"/>
            <a:ext cx="6014980" cy="3709988"/>
          </a:xfrm>
          <a:prstGeom prst="rect">
            <a:avLst/>
          </a:prstGeom>
          <a:ln w="12700">
            <a:solidFill>
              <a:schemeClr val="tx1"/>
            </a:solidFill>
          </a:ln>
        </p:spPr>
      </p:pic>
      <p:sp>
        <p:nvSpPr>
          <p:cNvPr id="14" name="Oval 13">
            <a:extLst>
              <a:ext uri="{FF2B5EF4-FFF2-40B4-BE49-F238E27FC236}">
                <a16:creationId xmlns:a16="http://schemas.microsoft.com/office/drawing/2014/main" id="{2E1A076A-FDFA-49DF-87AC-11FF421024A4}"/>
              </a:ext>
            </a:extLst>
          </p:cNvPr>
          <p:cNvSpPr/>
          <p:nvPr/>
        </p:nvSpPr>
        <p:spPr>
          <a:xfrm>
            <a:off x="2895601" y="1981200"/>
            <a:ext cx="2209799" cy="9906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noFill/>
            </a:endParaRPr>
          </a:p>
        </p:txBody>
      </p:sp>
    </p:spTree>
    <p:extLst>
      <p:ext uri="{BB962C8B-B14F-4D97-AF65-F5344CB8AC3E}">
        <p14:creationId xmlns:p14="http://schemas.microsoft.com/office/powerpoint/2010/main" val="1007844782"/>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C2CC98-F073-433C-8CB5-58B0C13B3848}"/>
              </a:ext>
            </a:extLst>
          </p:cNvPr>
          <p:cNvPicPr>
            <a:picLocks noChangeAspect="1"/>
          </p:cNvPicPr>
          <p:nvPr/>
        </p:nvPicPr>
        <p:blipFill rotWithShape="1">
          <a:blip r:embed="rId3"/>
          <a:srcRect l="33090" t="180095" r="43891" b="-180095"/>
          <a:stretch/>
        </p:blipFill>
        <p:spPr>
          <a:xfrm>
            <a:off x="3048000" y="1939568"/>
            <a:ext cx="3657600" cy="1076970"/>
          </a:xfrm>
          <a:prstGeom prst="rect">
            <a:avLst/>
          </a:prstGeom>
        </p:spPr>
      </p:pic>
      <p:sp>
        <p:nvSpPr>
          <p:cNvPr id="7" name="Rectangle 2">
            <a:extLst>
              <a:ext uri="{FF2B5EF4-FFF2-40B4-BE49-F238E27FC236}">
                <a16:creationId xmlns:a16="http://schemas.microsoft.com/office/drawing/2014/main" id="{034693F4-33E1-4B5A-BB4F-8B00883F871A}"/>
              </a:ext>
            </a:extLst>
          </p:cNvPr>
          <p:cNvSpPr>
            <a:spLocks noGrp="1" noChangeArrowheads="1"/>
          </p:cNvSpPr>
          <p:nvPr>
            <p:ph type="title"/>
          </p:nvPr>
        </p:nvSpPr>
        <p:spPr>
          <a:xfrm>
            <a:off x="152400" y="0"/>
            <a:ext cx="8839200" cy="1143000"/>
          </a:xfrm>
        </p:spPr>
        <p:txBody>
          <a:bodyPr/>
          <a:lstStyle/>
          <a:p>
            <a:r>
              <a:rPr lang="en-US" dirty="0"/>
              <a:t>FAFSA on the Web Login</a:t>
            </a:r>
          </a:p>
        </p:txBody>
      </p:sp>
      <p:sp>
        <p:nvSpPr>
          <p:cNvPr id="4" name="Rectangle 3">
            <a:extLst>
              <a:ext uri="{FF2B5EF4-FFF2-40B4-BE49-F238E27FC236}">
                <a16:creationId xmlns:a16="http://schemas.microsoft.com/office/drawing/2014/main" id="{8DB03A9D-04ED-42A1-8420-A6E9057DAC4C}"/>
              </a:ext>
            </a:extLst>
          </p:cNvPr>
          <p:cNvSpPr/>
          <p:nvPr/>
        </p:nvSpPr>
        <p:spPr>
          <a:xfrm>
            <a:off x="3352800" y="5334000"/>
            <a:ext cx="2438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71815CD-69D0-414B-A09A-1514AD9ECA4F}"/>
              </a:ext>
            </a:extLst>
          </p:cNvPr>
          <p:cNvSpPr/>
          <p:nvPr/>
        </p:nvSpPr>
        <p:spPr>
          <a:xfrm>
            <a:off x="6781800" y="6400800"/>
            <a:ext cx="152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Graphical user interface, text, application, email&#10;&#10;Description automatically generated">
            <a:extLst>
              <a:ext uri="{FF2B5EF4-FFF2-40B4-BE49-F238E27FC236}">
                <a16:creationId xmlns:a16="http://schemas.microsoft.com/office/drawing/2014/main" id="{5797C462-F8D6-4652-B675-F0C641980F76}"/>
              </a:ext>
            </a:extLst>
          </p:cNvPr>
          <p:cNvPicPr>
            <a:picLocks noChangeAspect="1"/>
          </p:cNvPicPr>
          <p:nvPr/>
        </p:nvPicPr>
        <p:blipFill>
          <a:blip r:embed="rId4"/>
          <a:stretch>
            <a:fillRect/>
          </a:stretch>
        </p:blipFill>
        <p:spPr>
          <a:xfrm>
            <a:off x="409450" y="1107227"/>
            <a:ext cx="8325099" cy="4507512"/>
          </a:xfrm>
          <a:prstGeom prst="rect">
            <a:avLst/>
          </a:prstGeom>
        </p:spPr>
      </p:pic>
    </p:spTree>
    <p:extLst>
      <p:ext uri="{BB962C8B-B14F-4D97-AF65-F5344CB8AC3E}">
        <p14:creationId xmlns:p14="http://schemas.microsoft.com/office/powerpoint/2010/main" val="3521283473"/>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7B4865-269B-4815-B963-520736749467}"/>
              </a:ext>
            </a:extLst>
          </p:cNvPr>
          <p:cNvSpPr>
            <a:spLocks noGrp="1"/>
          </p:cNvSpPr>
          <p:nvPr>
            <p:ph type="title"/>
          </p:nvPr>
        </p:nvSpPr>
        <p:spPr/>
        <p:txBody>
          <a:bodyPr/>
          <a:lstStyle/>
          <a:p>
            <a:r>
              <a:rPr lang="en-US" dirty="0"/>
              <a:t>FAFSA/Award Year</a:t>
            </a:r>
          </a:p>
        </p:txBody>
      </p:sp>
      <p:sp>
        <p:nvSpPr>
          <p:cNvPr id="5" name="Content Placeholder 4">
            <a:extLst>
              <a:ext uri="{FF2B5EF4-FFF2-40B4-BE49-F238E27FC236}">
                <a16:creationId xmlns:a16="http://schemas.microsoft.com/office/drawing/2014/main" id="{9A08204A-14C7-4504-AE05-A330D3CDE19D}"/>
              </a:ext>
            </a:extLst>
          </p:cNvPr>
          <p:cNvSpPr>
            <a:spLocks noGrp="1"/>
          </p:cNvSpPr>
          <p:nvPr>
            <p:ph sz="half" idx="2"/>
          </p:nvPr>
        </p:nvSpPr>
        <p:spPr>
          <a:xfrm>
            <a:off x="5510169" y="1371600"/>
            <a:ext cx="3607266" cy="4426746"/>
          </a:xfrm>
        </p:spPr>
        <p:txBody>
          <a:bodyPr>
            <a:normAutofit fontScale="92500" lnSpcReduction="10000"/>
          </a:bodyPr>
          <a:lstStyle/>
          <a:p>
            <a:r>
              <a:rPr lang="en-US" dirty="0"/>
              <a:t>Until October 1 the only FAFSA year available is 2021-2022</a:t>
            </a:r>
          </a:p>
          <a:p>
            <a:r>
              <a:rPr lang="en-US" dirty="0"/>
              <a:t>Seniors in High School now will file the 2022-2023 FAFSA, available on October 1, 2021</a:t>
            </a:r>
          </a:p>
          <a:p>
            <a:r>
              <a:rPr lang="en-US" dirty="0">
                <a:highlight>
                  <a:srgbClr val="FFFF00"/>
                </a:highlight>
              </a:rPr>
              <a:t>Two years will be displayed on October 1, be sure to select: </a:t>
            </a:r>
          </a:p>
          <a:p>
            <a:pPr marL="0" indent="0" algn="ctr">
              <a:buNone/>
            </a:pPr>
            <a:r>
              <a:rPr lang="en-US" b="1" dirty="0">
                <a:highlight>
                  <a:srgbClr val="FFFF00"/>
                </a:highlight>
              </a:rPr>
              <a:t>2022-2023</a:t>
            </a:r>
          </a:p>
        </p:txBody>
      </p:sp>
      <p:pic>
        <p:nvPicPr>
          <p:cNvPr id="7" name="Content Placeholder 6" descr="Start a 2022–23 FAFSA® Form:&#10;&#10;If the user does have a FAFSA form on file, he or she will have the option to select &quot;Start Over&quot; to begin a new form.&#10;">
            <a:extLst>
              <a:ext uri="{FF2B5EF4-FFF2-40B4-BE49-F238E27FC236}">
                <a16:creationId xmlns:a16="http://schemas.microsoft.com/office/drawing/2014/main" id="{8BB28F08-77B5-48A4-99C7-8505D8ED1F93}"/>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12830" t="15140" r="8972"/>
          <a:stretch/>
        </p:blipFill>
        <p:spPr>
          <a:xfrm>
            <a:off x="422253" y="1981200"/>
            <a:ext cx="5084217" cy="2742700"/>
          </a:xfrm>
          <a:prstGeom prst="rect">
            <a:avLst/>
          </a:prstGeom>
          <a:ln w="12700">
            <a:solidFill>
              <a:schemeClr val="tx1"/>
            </a:solidFill>
          </a:ln>
          <a:effectLst>
            <a:outerShdw blurRad="50800" dist="38100" dir="2700000" algn="tl" rotWithShape="0">
              <a:prstClr val="black">
                <a:alpha val="40000"/>
              </a:prstClr>
            </a:outerShdw>
          </a:effectLst>
        </p:spPr>
      </p:pic>
      <p:sp>
        <p:nvSpPr>
          <p:cNvPr id="6" name="Oval 5">
            <a:extLst>
              <a:ext uri="{FF2B5EF4-FFF2-40B4-BE49-F238E27FC236}">
                <a16:creationId xmlns:a16="http://schemas.microsoft.com/office/drawing/2014/main" id="{79C12524-90B0-4AD6-9BE2-17741727F103}"/>
              </a:ext>
            </a:extLst>
          </p:cNvPr>
          <p:cNvSpPr/>
          <p:nvPr/>
        </p:nvSpPr>
        <p:spPr>
          <a:xfrm>
            <a:off x="685800" y="2590800"/>
            <a:ext cx="1447800" cy="6096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5030589"/>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noChangeArrowheads="1"/>
          </p:cNvSpPr>
          <p:nvPr>
            <p:ph type="body" idx="1"/>
          </p:nvPr>
        </p:nvSpPr>
        <p:spPr>
          <a:xfrm>
            <a:off x="152400" y="1752600"/>
            <a:ext cx="8839200" cy="4038600"/>
          </a:xfrm>
        </p:spPr>
        <p:txBody>
          <a:bodyPr>
            <a:noAutofit/>
          </a:bodyPr>
          <a:lstStyle/>
          <a:p>
            <a:pPr eaLnBrk="1" hangingPunct="1">
              <a:lnSpc>
                <a:spcPct val="90000"/>
              </a:lnSpc>
              <a:spcBef>
                <a:spcPts val="900"/>
              </a:spcBef>
            </a:pPr>
            <a:r>
              <a:rPr lang="en-US" sz="2800" dirty="0">
                <a:latin typeface="Calibri" panose="020F0502020204030204" pitchFamily="34" charset="0"/>
                <a:cs typeface="Calibri" panose="020F0502020204030204" pitchFamily="34" charset="0"/>
              </a:rPr>
              <a:t>Filing the Wrong FAFSA year</a:t>
            </a:r>
          </a:p>
          <a:p>
            <a:pPr eaLnBrk="1" hangingPunct="1">
              <a:lnSpc>
                <a:spcPct val="90000"/>
              </a:lnSpc>
              <a:spcBef>
                <a:spcPts val="900"/>
              </a:spcBef>
            </a:pPr>
            <a:r>
              <a:rPr lang="en-US" sz="2800" dirty="0">
                <a:latin typeface="Calibri" panose="020F0502020204030204" pitchFamily="34" charset="0"/>
                <a:cs typeface="Calibri" panose="020F0502020204030204" pitchFamily="34" charset="0"/>
              </a:rPr>
              <a:t>Failing to use student’s legal name</a:t>
            </a:r>
          </a:p>
          <a:p>
            <a:pPr eaLnBrk="1" hangingPunct="1">
              <a:lnSpc>
                <a:spcPct val="90000"/>
              </a:lnSpc>
              <a:spcBef>
                <a:spcPts val="900"/>
              </a:spcBef>
            </a:pPr>
            <a:r>
              <a:rPr lang="en-US" sz="2800" dirty="0">
                <a:latin typeface="Calibri" panose="020F0502020204030204" pitchFamily="34" charset="0"/>
                <a:cs typeface="Calibri" panose="020F0502020204030204" pitchFamily="34" charset="0"/>
              </a:rPr>
              <a:t>Missing financial aid deadlines</a:t>
            </a:r>
          </a:p>
          <a:p>
            <a:pPr eaLnBrk="1" hangingPunct="1">
              <a:lnSpc>
                <a:spcPct val="90000"/>
              </a:lnSpc>
              <a:spcBef>
                <a:spcPts val="900"/>
              </a:spcBef>
            </a:pPr>
            <a:r>
              <a:rPr lang="en-US" sz="2800" dirty="0">
                <a:latin typeface="Calibri" panose="020F0502020204030204" pitchFamily="34" charset="0"/>
                <a:cs typeface="Calibri" panose="020F0502020204030204" pitchFamily="34" charset="0"/>
              </a:rPr>
              <a:t>Transposing digits or inserting extra digits</a:t>
            </a:r>
          </a:p>
          <a:p>
            <a:pPr eaLnBrk="1" hangingPunct="1">
              <a:lnSpc>
                <a:spcPct val="90000"/>
              </a:lnSpc>
              <a:spcBef>
                <a:spcPts val="900"/>
              </a:spcBef>
            </a:pPr>
            <a:r>
              <a:rPr lang="en-US" sz="2800" dirty="0">
                <a:latin typeface="Calibri" panose="020F0502020204030204" pitchFamily="34" charset="0"/>
                <a:cs typeface="Calibri" panose="020F0502020204030204" pitchFamily="34" charset="0"/>
              </a:rPr>
              <a:t>Using incorrect Social Security Numbers/Date of Birth</a:t>
            </a:r>
          </a:p>
          <a:p>
            <a:pPr eaLnBrk="1" hangingPunct="1">
              <a:lnSpc>
                <a:spcPct val="90000"/>
              </a:lnSpc>
              <a:spcBef>
                <a:spcPts val="900"/>
              </a:spcBef>
            </a:pPr>
            <a:r>
              <a:rPr lang="en-US" sz="2800" dirty="0">
                <a:latin typeface="Calibri" panose="020F0502020204030204" pitchFamily="34" charset="0"/>
                <a:cs typeface="Calibri" panose="020F0502020204030204" pitchFamily="34" charset="0"/>
              </a:rPr>
              <a:t>Submitting wrong parent’s financial information/not including step-parent</a:t>
            </a:r>
          </a:p>
          <a:p>
            <a:pPr eaLnBrk="1" hangingPunct="1">
              <a:lnSpc>
                <a:spcPct val="90000"/>
              </a:lnSpc>
              <a:spcBef>
                <a:spcPts val="900"/>
              </a:spcBef>
            </a:pPr>
            <a:r>
              <a:rPr lang="en-US" sz="2800" dirty="0">
                <a:latin typeface="Calibri" panose="020F0502020204030204" pitchFamily="34" charset="0"/>
                <a:cs typeface="Calibri" panose="020F0502020204030204" pitchFamily="34" charset="0"/>
              </a:rPr>
              <a:t>What to include for investment/net worth</a:t>
            </a:r>
          </a:p>
        </p:txBody>
      </p:sp>
      <p:pic>
        <p:nvPicPr>
          <p:cNvPr id="5" name="Picture 4"/>
          <p:cNvPicPr>
            <a:picLocks noChangeAspect="1"/>
          </p:cNvPicPr>
          <p:nvPr/>
        </p:nvPicPr>
        <p:blipFill>
          <a:blip r:embed="rId3"/>
          <a:stretch>
            <a:fillRect/>
          </a:stretch>
        </p:blipFill>
        <p:spPr>
          <a:xfrm>
            <a:off x="2667000" y="107110"/>
            <a:ext cx="4443412" cy="1188289"/>
          </a:xfrm>
          <a:prstGeom prst="rect">
            <a:avLst/>
          </a:prstGeom>
        </p:spPr>
      </p:pic>
    </p:spTree>
    <p:extLst>
      <p:ext uri="{BB962C8B-B14F-4D97-AF65-F5344CB8AC3E}">
        <p14:creationId xmlns:p14="http://schemas.microsoft.com/office/powerpoint/2010/main" val="1630769409"/>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2B6E7-7AEF-42BF-B408-10656C7DBE31}"/>
              </a:ext>
            </a:extLst>
          </p:cNvPr>
          <p:cNvSpPr>
            <a:spLocks noGrp="1"/>
          </p:cNvSpPr>
          <p:nvPr>
            <p:ph type="title"/>
          </p:nvPr>
        </p:nvSpPr>
        <p:spPr/>
        <p:txBody>
          <a:bodyPr/>
          <a:lstStyle/>
          <a:p>
            <a:r>
              <a:rPr lang="en-US" dirty="0"/>
              <a:t>Selective Service</a:t>
            </a:r>
          </a:p>
        </p:txBody>
      </p:sp>
      <p:sp>
        <p:nvSpPr>
          <p:cNvPr id="4" name="Content Placeholder 3">
            <a:extLst>
              <a:ext uri="{FF2B5EF4-FFF2-40B4-BE49-F238E27FC236}">
                <a16:creationId xmlns:a16="http://schemas.microsoft.com/office/drawing/2014/main" id="{740BF566-B40A-4613-97D8-C20C0ED6F639}"/>
              </a:ext>
            </a:extLst>
          </p:cNvPr>
          <p:cNvSpPr>
            <a:spLocks noGrp="1"/>
          </p:cNvSpPr>
          <p:nvPr>
            <p:ph sz="half" idx="1"/>
          </p:nvPr>
        </p:nvSpPr>
        <p:spPr>
          <a:xfrm>
            <a:off x="804169" y="5006732"/>
            <a:ext cx="8153400" cy="1119664"/>
          </a:xfrm>
        </p:spPr>
        <p:txBody>
          <a:bodyPr>
            <a:normAutofit/>
          </a:bodyPr>
          <a:lstStyle/>
          <a:p>
            <a:pPr marL="0" indent="0">
              <a:buNone/>
            </a:pPr>
            <a:r>
              <a:rPr lang="en-US" dirty="0"/>
              <a:t>Reminder to register with SS</a:t>
            </a:r>
          </a:p>
          <a:p>
            <a:pPr marL="0" indent="0">
              <a:buNone/>
            </a:pPr>
            <a:r>
              <a:rPr lang="en-US" dirty="0"/>
              <a:t>The answer does not impact aid eligibility. </a:t>
            </a:r>
          </a:p>
        </p:txBody>
      </p:sp>
      <p:sp>
        <p:nvSpPr>
          <p:cNvPr id="5" name="Date Placeholder 4">
            <a:extLst>
              <a:ext uri="{FF2B5EF4-FFF2-40B4-BE49-F238E27FC236}">
                <a16:creationId xmlns:a16="http://schemas.microsoft.com/office/drawing/2014/main" id="{5C1A6A3D-3DEA-4091-ABB9-91ECBBF2ED35}"/>
              </a:ext>
            </a:extLst>
          </p:cNvPr>
          <p:cNvSpPr>
            <a:spLocks noGrp="1"/>
          </p:cNvSpPr>
          <p:nvPr>
            <p:ph type="dt" sz="half" idx="10"/>
          </p:nvPr>
        </p:nvSpPr>
        <p:spPr/>
        <p:txBody>
          <a:bodyPr/>
          <a:lstStyle/>
          <a:p>
            <a:fld id="{856E4B55-BBE7-4CD9-859B-E8D057BDAEC3}" type="datetime1">
              <a:rPr lang="en-US" smtClean="0"/>
              <a:t>9/17/2021</a:t>
            </a:fld>
            <a:endParaRPr lang="en-US" dirty="0"/>
          </a:p>
        </p:txBody>
      </p:sp>
      <p:pic>
        <p:nvPicPr>
          <p:cNvPr id="7" name="Picture 6" descr="Student Selective Service:&#10;&#10;Note: The response to this question is used to determine if the user needs to register with the Selective Service System (SSS). &#10;">
            <a:extLst>
              <a:ext uri="{FF2B5EF4-FFF2-40B4-BE49-F238E27FC236}">
                <a16:creationId xmlns:a16="http://schemas.microsoft.com/office/drawing/2014/main" id="{C07DD48C-1AFF-4829-A595-4BA0994830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363" y="990600"/>
            <a:ext cx="7313862" cy="3855720"/>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15566720"/>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Dependency Status Determination</a:t>
            </a:r>
          </a:p>
        </p:txBody>
      </p:sp>
      <p:sp>
        <p:nvSpPr>
          <p:cNvPr id="5" name="Content Placeholder 4"/>
          <p:cNvSpPr>
            <a:spLocks noGrp="1"/>
          </p:cNvSpPr>
          <p:nvPr>
            <p:ph sz="half" idx="2"/>
          </p:nvPr>
        </p:nvSpPr>
        <p:spPr>
          <a:xfrm>
            <a:off x="4800600" y="928126"/>
            <a:ext cx="4038600" cy="2226135"/>
          </a:xfrm>
        </p:spPr>
        <p:txBody>
          <a:bodyPr>
            <a:normAutofit fontScale="70000" lnSpcReduction="20000"/>
          </a:bodyPr>
          <a:lstStyle/>
          <a:p>
            <a:r>
              <a:rPr lang="en-US" dirty="0"/>
              <a:t>Answer </a:t>
            </a:r>
            <a:r>
              <a:rPr lang="en-US" b="1" dirty="0"/>
              <a:t>“NO” </a:t>
            </a:r>
            <a:r>
              <a:rPr lang="en-US" dirty="0"/>
              <a:t>to </a:t>
            </a:r>
            <a:r>
              <a:rPr lang="en-US" u="sng" dirty="0"/>
              <a:t>all</a:t>
            </a:r>
            <a:r>
              <a:rPr lang="en-US" dirty="0"/>
              <a:t> questions, student is </a:t>
            </a:r>
            <a:r>
              <a:rPr lang="en-US" u="sng" dirty="0"/>
              <a:t>dependent</a:t>
            </a:r>
            <a:r>
              <a:rPr lang="en-US" dirty="0"/>
              <a:t> and </a:t>
            </a:r>
            <a:r>
              <a:rPr lang="en-US" b="1" u="sng" dirty="0"/>
              <a:t>must</a:t>
            </a:r>
            <a:r>
              <a:rPr lang="en-US" dirty="0"/>
              <a:t> provide parent information</a:t>
            </a:r>
          </a:p>
          <a:p>
            <a:r>
              <a:rPr lang="en-US" dirty="0"/>
              <a:t>Answer </a:t>
            </a:r>
            <a:r>
              <a:rPr lang="en-US" b="1" dirty="0"/>
              <a:t>“YES” </a:t>
            </a:r>
            <a:r>
              <a:rPr lang="en-US" dirty="0"/>
              <a:t>to </a:t>
            </a:r>
            <a:r>
              <a:rPr lang="en-US" u="sng" dirty="0"/>
              <a:t>any</a:t>
            </a:r>
            <a:r>
              <a:rPr lang="en-US" dirty="0"/>
              <a:t> one question, student is </a:t>
            </a:r>
            <a:r>
              <a:rPr lang="en-US" u="sng" dirty="0"/>
              <a:t>independent</a:t>
            </a:r>
            <a:r>
              <a:rPr lang="en-US" dirty="0"/>
              <a:t> and does not provide parent information</a:t>
            </a:r>
          </a:p>
          <a:p>
            <a:pPr marL="0" indent="0">
              <a:buNone/>
            </a:pPr>
            <a:endParaRPr lang="en-US" dirty="0"/>
          </a:p>
        </p:txBody>
      </p:sp>
      <p:pic>
        <p:nvPicPr>
          <p:cNvPr id="6" name="Content Placeholder 6">
            <a:extLst>
              <a:ext uri="{FF2B5EF4-FFF2-40B4-BE49-F238E27FC236}">
                <a16:creationId xmlns:a16="http://schemas.microsoft.com/office/drawing/2014/main" id="{9941F49A-F800-4049-9BE3-E48174A79EDE}"/>
              </a:ext>
            </a:extLst>
          </p:cNvPr>
          <p:cNvPicPr>
            <a:picLocks noGrp="1" noChangeAspect="1"/>
          </p:cNvPicPr>
          <p:nvPr>
            <p:ph sz="half" idx="1"/>
          </p:nvPr>
        </p:nvPicPr>
        <p:blipFill rotWithShape="1">
          <a:blip r:embed="rId2"/>
          <a:srcRect l="4733" t="3200" r="998" b="1139"/>
          <a:stretch/>
        </p:blipFill>
        <p:spPr>
          <a:xfrm>
            <a:off x="311196" y="1371600"/>
            <a:ext cx="4489404" cy="3131692"/>
          </a:xfrm>
          <a:prstGeom prst="rect">
            <a:avLst/>
          </a:prstGeom>
          <a:effectLst>
            <a:outerShdw blurRad="50800" dist="38100" dir="2700000" algn="tl" rotWithShape="0">
              <a:prstClr val="black">
                <a:alpha val="40000"/>
              </a:prstClr>
            </a:outerShdw>
          </a:effectLst>
        </p:spPr>
      </p:pic>
      <p:pic>
        <p:nvPicPr>
          <p:cNvPr id="7" name="Picture 6" descr="Screenshot of the 2021-22 “Does Student Have Dependents?” view.&#10;" title="2021-22 “Does Student Have Dependents?” view">
            <a:extLst>
              <a:ext uri="{FF2B5EF4-FFF2-40B4-BE49-F238E27FC236}">
                <a16:creationId xmlns:a16="http://schemas.microsoft.com/office/drawing/2014/main" id="{3820BBEF-4A5E-4454-85DB-5C083C5D342D}"/>
              </a:ext>
            </a:extLst>
          </p:cNvPr>
          <p:cNvPicPr>
            <a:picLocks noChangeAspect="1"/>
          </p:cNvPicPr>
          <p:nvPr/>
        </p:nvPicPr>
        <p:blipFill>
          <a:blip r:embed="rId3"/>
          <a:stretch>
            <a:fillRect/>
          </a:stretch>
        </p:blipFill>
        <p:spPr>
          <a:xfrm>
            <a:off x="3733801" y="3276600"/>
            <a:ext cx="4831976" cy="3288428"/>
          </a:xfrm>
          <a:prstGeom prst="rect">
            <a:avLst/>
          </a:prstGeom>
        </p:spPr>
      </p:pic>
    </p:spTree>
    <p:extLst>
      <p:ext uri="{BB962C8B-B14F-4D97-AF65-F5344CB8AC3E}">
        <p14:creationId xmlns:p14="http://schemas.microsoft.com/office/powerpoint/2010/main" val="1152437761"/>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2B6E7-7AEF-42BF-B408-10656C7DBE31}"/>
              </a:ext>
            </a:extLst>
          </p:cNvPr>
          <p:cNvSpPr>
            <a:spLocks noGrp="1"/>
          </p:cNvSpPr>
          <p:nvPr>
            <p:ph type="title"/>
          </p:nvPr>
        </p:nvSpPr>
        <p:spPr/>
        <p:txBody>
          <a:bodyPr/>
          <a:lstStyle/>
          <a:p>
            <a:r>
              <a:rPr lang="en-US" dirty="0"/>
              <a:t>Dependency Status Determination</a:t>
            </a:r>
          </a:p>
        </p:txBody>
      </p:sp>
      <p:sp>
        <p:nvSpPr>
          <p:cNvPr id="5" name="Date Placeholder 4">
            <a:extLst>
              <a:ext uri="{FF2B5EF4-FFF2-40B4-BE49-F238E27FC236}">
                <a16:creationId xmlns:a16="http://schemas.microsoft.com/office/drawing/2014/main" id="{5C1A6A3D-3DEA-4091-ABB9-91ECBBF2ED35}"/>
              </a:ext>
            </a:extLst>
          </p:cNvPr>
          <p:cNvSpPr>
            <a:spLocks noGrp="1"/>
          </p:cNvSpPr>
          <p:nvPr>
            <p:ph type="dt" sz="half" idx="10"/>
          </p:nvPr>
        </p:nvSpPr>
        <p:spPr/>
        <p:txBody>
          <a:bodyPr/>
          <a:lstStyle/>
          <a:p>
            <a:fld id="{856E4B55-BBE7-4CD9-859B-E8D057BDAEC3}" type="datetime1">
              <a:rPr lang="en-US" smtClean="0"/>
              <a:t>9/17/2021</a:t>
            </a:fld>
            <a:endParaRPr lang="en-US" dirty="0"/>
          </a:p>
        </p:txBody>
      </p:sp>
      <p:pic>
        <p:nvPicPr>
          <p:cNvPr id="6" name="Picture 2">
            <a:extLst>
              <a:ext uri="{FF2B5EF4-FFF2-40B4-BE49-F238E27FC236}">
                <a16:creationId xmlns:a16="http://schemas.microsoft.com/office/drawing/2014/main" id="{01E6FC38-E536-4BDA-90EF-E16A41E33260}"/>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147894"/>
            <a:ext cx="6179610" cy="4634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0341921"/>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BF94E-B25C-47DC-9261-31561C8B53FA}"/>
              </a:ext>
            </a:extLst>
          </p:cNvPr>
          <p:cNvSpPr>
            <a:spLocks noGrp="1"/>
          </p:cNvSpPr>
          <p:nvPr>
            <p:ph type="title"/>
          </p:nvPr>
        </p:nvSpPr>
        <p:spPr/>
        <p:txBody>
          <a:bodyPr/>
          <a:lstStyle/>
          <a:p>
            <a:r>
              <a:rPr lang="en-US" dirty="0"/>
              <a:t>Homeless/at Risk For Homelessness</a:t>
            </a:r>
          </a:p>
        </p:txBody>
      </p:sp>
      <p:pic>
        <p:nvPicPr>
          <p:cNvPr id="5" name="Content Placeholder 4" descr="Screenshot of 2021-22 “Student Homelessness Filter Question” view." title="2021-22 “Student Homelessness Filter Question” view.">
            <a:extLst>
              <a:ext uri="{FF2B5EF4-FFF2-40B4-BE49-F238E27FC236}">
                <a16:creationId xmlns:a16="http://schemas.microsoft.com/office/drawing/2014/main" id="{C461BABC-570B-4D16-90EA-016A625B7318}"/>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b="19644"/>
          <a:stretch/>
        </p:blipFill>
        <p:spPr>
          <a:xfrm>
            <a:off x="304800" y="779084"/>
            <a:ext cx="5219462" cy="2345116"/>
          </a:xfrm>
          <a:prstGeom prst="rect">
            <a:avLst/>
          </a:prstGeom>
        </p:spPr>
      </p:pic>
      <p:pic>
        <p:nvPicPr>
          <p:cNvPr id="10" name="Picture 9" descr="Screenshot of 2021-22 “Student Homelessness Questions” view.  &#10;&#10;The applicant now has the option to check which entity made the determination or select “None of the above.”&#10;&#10;In this example, the applicant chooses one of the three choices designated as an acceptable entity for being recognized as an unaccompanied youth who is homeless.&#10;&#10;The applicant should click the “Next” button. They will then skip the parental information views and go directly to the student Household Info views." title="2021-22 “Student Homelessness Questions” view.">
            <a:extLst>
              <a:ext uri="{FF2B5EF4-FFF2-40B4-BE49-F238E27FC236}">
                <a16:creationId xmlns:a16="http://schemas.microsoft.com/office/drawing/2014/main" id="{615B2B49-1D3E-44E6-9F2F-4C92256FF0F5}"/>
              </a:ext>
            </a:extLst>
          </p:cNvPr>
          <p:cNvPicPr>
            <a:picLocks noChangeAspect="1"/>
          </p:cNvPicPr>
          <p:nvPr/>
        </p:nvPicPr>
        <p:blipFill rotWithShape="1">
          <a:blip r:embed="rId3">
            <a:extLst>
              <a:ext uri="{28A0092B-C50C-407E-A947-70E740481C1C}">
                <a14:useLocalDpi xmlns:a14="http://schemas.microsoft.com/office/drawing/2010/main" val="0"/>
              </a:ext>
            </a:extLst>
          </a:blip>
          <a:srcRect b="16169"/>
          <a:stretch/>
        </p:blipFill>
        <p:spPr>
          <a:xfrm>
            <a:off x="4191000" y="3120502"/>
            <a:ext cx="4800600" cy="3038478"/>
          </a:xfrm>
          <a:prstGeom prst="rect">
            <a:avLst/>
          </a:prstGeom>
        </p:spPr>
      </p:pic>
      <p:sp>
        <p:nvSpPr>
          <p:cNvPr id="12" name="TextBox 11">
            <a:extLst>
              <a:ext uri="{FF2B5EF4-FFF2-40B4-BE49-F238E27FC236}">
                <a16:creationId xmlns:a16="http://schemas.microsoft.com/office/drawing/2014/main" id="{B11E76FE-7962-4CC5-AEAE-910811B7D7A6}"/>
              </a:ext>
            </a:extLst>
          </p:cNvPr>
          <p:cNvSpPr txBox="1"/>
          <p:nvPr/>
        </p:nvSpPr>
        <p:spPr>
          <a:xfrm>
            <a:off x="609600" y="3962400"/>
            <a:ext cx="3505200" cy="923330"/>
          </a:xfrm>
          <a:prstGeom prst="rect">
            <a:avLst/>
          </a:prstGeom>
          <a:noFill/>
        </p:spPr>
        <p:txBody>
          <a:bodyPr wrap="square">
            <a:spAutoFit/>
          </a:bodyPr>
          <a:lstStyle/>
          <a:p>
            <a:pPr marL="101600" indent="0">
              <a:buNone/>
            </a:pPr>
            <a:r>
              <a:rPr lang="en-US" dirty="0"/>
              <a:t>If applicant falls in this category, they will skip parental information and be considered Independent. </a:t>
            </a:r>
          </a:p>
        </p:txBody>
      </p:sp>
    </p:spTree>
    <p:extLst>
      <p:ext uri="{BB962C8B-B14F-4D97-AF65-F5344CB8AC3E}">
        <p14:creationId xmlns:p14="http://schemas.microsoft.com/office/powerpoint/2010/main" val="2247522842"/>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Student is determined to be Dependent but has Special Circumstances</a:t>
            </a:r>
          </a:p>
        </p:txBody>
      </p:sp>
      <p:pic>
        <p:nvPicPr>
          <p:cNvPr id="5" name="Content Placeholder 4" descr="Screenshot of 2021-22 “Dependent Student” view.&#10;&#10;If the dependent applicant is unable to provide parental data on the FAFSA, they should select “I am unable to provide information about my parent(s).” The applicant should then click “Next” to be taken to the “Impact of not Providing Parent Information” view.” " title="2021-22 “Dependent Student” view.">
            <a:extLst>
              <a:ext uri="{FF2B5EF4-FFF2-40B4-BE49-F238E27FC236}">
                <a16:creationId xmlns:a16="http://schemas.microsoft.com/office/drawing/2014/main" id="{0D09C5E2-D0E9-4854-A848-6CE602474DA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3957" b="16910"/>
          <a:stretch/>
        </p:blipFill>
        <p:spPr>
          <a:xfrm>
            <a:off x="127233" y="1177255"/>
            <a:ext cx="4741333" cy="3048000"/>
          </a:xfrm>
          <a:prstGeom prst="rect">
            <a:avLst/>
          </a:prstGeom>
        </p:spPr>
      </p:pic>
      <p:sp>
        <p:nvSpPr>
          <p:cNvPr id="8" name="Oval 7">
            <a:extLst>
              <a:ext uri="{FF2B5EF4-FFF2-40B4-BE49-F238E27FC236}">
                <a16:creationId xmlns:a16="http://schemas.microsoft.com/office/drawing/2014/main" id="{0C4D0754-B5EA-4116-9E2C-BDAF0EE297F3}"/>
              </a:ext>
            </a:extLst>
          </p:cNvPr>
          <p:cNvSpPr/>
          <p:nvPr/>
        </p:nvSpPr>
        <p:spPr>
          <a:xfrm>
            <a:off x="-76200" y="3276600"/>
            <a:ext cx="3657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Screenshot of 2021-22 “Special Circumstances Qualifications” view.&#10;&#10;The applicant will be given examples of what would be considered special circumstances and some examples of what would not be considered special circumstances.&#10;&#10;The applicant will then be taken to the “Special Circumstances” view, where they can either:&#10;1. Correct their response from the previous view and be given the opportunity to provide parental information,&#10;2. Select the response “I have a special circumstance…” or,&#10;3. Select a response stating that they do not have a special circumstance, but are unable to provide parental information.&#10;&#10;In this example, the applicant has selected “I have a special circumstance and am unable to provide information about my parent(s).” The applicant can then click “Next.”&#10;" title="2021-22 “Special Circumstances Qualifications” view">
            <a:extLst>
              <a:ext uri="{FF2B5EF4-FFF2-40B4-BE49-F238E27FC236}">
                <a16:creationId xmlns:a16="http://schemas.microsoft.com/office/drawing/2014/main" id="{9CA6A6B9-8397-4503-9530-E60728CA1DE1}"/>
              </a:ext>
            </a:extLst>
          </p:cNvPr>
          <p:cNvPicPr>
            <a:picLocks noChangeAspect="1"/>
          </p:cNvPicPr>
          <p:nvPr/>
        </p:nvPicPr>
        <p:blipFill rotWithShape="1">
          <a:blip r:embed="rId3">
            <a:extLst>
              <a:ext uri="{28A0092B-C50C-407E-A947-70E740481C1C}">
                <a14:useLocalDpi xmlns:a14="http://schemas.microsoft.com/office/drawing/2010/main" val="0"/>
              </a:ext>
            </a:extLst>
          </a:blip>
          <a:srcRect l="351" t="-2542" r="2348" b="13437"/>
          <a:stretch/>
        </p:blipFill>
        <p:spPr>
          <a:xfrm>
            <a:off x="4419600" y="2590800"/>
            <a:ext cx="4217058" cy="4025845"/>
          </a:xfrm>
          <a:prstGeom prst="rect">
            <a:avLst/>
          </a:prstGeom>
        </p:spPr>
      </p:pic>
      <p:sp>
        <p:nvSpPr>
          <p:cNvPr id="11" name="Oval 10">
            <a:extLst>
              <a:ext uri="{FF2B5EF4-FFF2-40B4-BE49-F238E27FC236}">
                <a16:creationId xmlns:a16="http://schemas.microsoft.com/office/drawing/2014/main" id="{7779A174-5F21-468F-B6DF-15B893698137}"/>
              </a:ext>
            </a:extLst>
          </p:cNvPr>
          <p:cNvSpPr/>
          <p:nvPr/>
        </p:nvSpPr>
        <p:spPr>
          <a:xfrm>
            <a:off x="4419600" y="5680745"/>
            <a:ext cx="3505200" cy="3390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02154695"/>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52400" y="76200"/>
            <a:ext cx="8839200" cy="1143000"/>
          </a:xfrm>
        </p:spPr>
        <p:txBody>
          <a:bodyPr/>
          <a:lstStyle/>
          <a:p>
            <a:r>
              <a:rPr lang="en-US" b="1" i="0" dirty="0">
                <a:solidFill>
                  <a:srgbClr val="000000"/>
                </a:solidFill>
                <a:effectLst/>
                <a:latin typeface="Droid Serif"/>
              </a:rPr>
              <a:t>The first F in "FAFSA" stands for "free!"</a:t>
            </a:r>
            <a:endParaRPr lang="en-US" dirty="0"/>
          </a:p>
        </p:txBody>
      </p:sp>
      <p:sp>
        <p:nvSpPr>
          <p:cNvPr id="21506" name="Rectangle 3"/>
          <p:cNvSpPr>
            <a:spLocks noGrp="1" noChangeArrowheads="1"/>
          </p:cNvSpPr>
          <p:nvPr>
            <p:ph type="body" idx="1"/>
          </p:nvPr>
        </p:nvSpPr>
        <p:spPr>
          <a:xfrm>
            <a:off x="380999" y="1447800"/>
            <a:ext cx="8610601" cy="4038600"/>
          </a:xfrm>
        </p:spPr>
        <p:txBody>
          <a:bodyPr>
            <a:normAutofit/>
          </a:bodyPr>
          <a:lstStyle/>
          <a:p>
            <a:pPr marL="0" indent="0">
              <a:buNone/>
            </a:pPr>
            <a:r>
              <a:rPr lang="en-US" b="0" i="0" dirty="0">
                <a:solidFill>
                  <a:srgbClr val="000000"/>
                </a:solidFill>
                <a:effectLst/>
                <a:latin typeface="Droid Serif"/>
              </a:rPr>
              <a:t>There are websites at which students can get help filing the FAFSA</a:t>
            </a:r>
            <a:r>
              <a:rPr lang="en-US" b="0" i="0" baseline="30000" dirty="0">
                <a:solidFill>
                  <a:srgbClr val="000000"/>
                </a:solidFill>
                <a:effectLst/>
                <a:latin typeface="Droid Serif"/>
              </a:rPr>
              <a:t>®</a:t>
            </a:r>
            <a:r>
              <a:rPr lang="en-US" b="0" i="0" dirty="0">
                <a:solidFill>
                  <a:srgbClr val="000000"/>
                </a:solidFill>
                <a:effectLst/>
                <a:latin typeface="Droid Serif"/>
              </a:rPr>
              <a:t> form </a:t>
            </a:r>
            <a:r>
              <a:rPr lang="en-US" b="1" i="0" dirty="0">
                <a:solidFill>
                  <a:srgbClr val="000000"/>
                </a:solidFill>
                <a:effectLst/>
                <a:latin typeface="Droid Serif"/>
              </a:rPr>
              <a:t>for a fee</a:t>
            </a:r>
            <a:r>
              <a:rPr lang="en-US" b="0" i="0" dirty="0">
                <a:solidFill>
                  <a:srgbClr val="000000"/>
                </a:solidFill>
                <a:effectLst/>
                <a:latin typeface="Droid Serif"/>
              </a:rPr>
              <a:t>. These sites are not affiliated with or endorsed by the U.S. Department of Education (ED). Do not to pay these sites for assistance that is provided for free at ED's website.</a:t>
            </a:r>
            <a:endParaRPr lang="en-US" dirty="0"/>
          </a:p>
        </p:txBody>
      </p:sp>
    </p:spTree>
    <p:extLst>
      <p:ext uri="{BB962C8B-B14F-4D97-AF65-F5344CB8AC3E}">
        <p14:creationId xmlns:p14="http://schemas.microsoft.com/office/powerpoint/2010/main" val="4292924953"/>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DAD6FF-B8A8-474C-8E51-12DF96BE1306}"/>
              </a:ext>
            </a:extLst>
          </p:cNvPr>
          <p:cNvSpPr>
            <a:spLocks noGrp="1"/>
          </p:cNvSpPr>
          <p:nvPr>
            <p:ph type="title"/>
          </p:nvPr>
        </p:nvSpPr>
        <p:spPr/>
        <p:txBody>
          <a:bodyPr/>
          <a:lstStyle/>
          <a:p>
            <a:r>
              <a:rPr lang="en-US" dirty="0"/>
              <a:t>Dependency Special Circumstances</a:t>
            </a:r>
          </a:p>
        </p:txBody>
      </p:sp>
      <p:sp>
        <p:nvSpPr>
          <p:cNvPr id="6" name="Text Placeholder 5">
            <a:extLst>
              <a:ext uri="{FF2B5EF4-FFF2-40B4-BE49-F238E27FC236}">
                <a16:creationId xmlns:a16="http://schemas.microsoft.com/office/drawing/2014/main" id="{C0488AF3-7A0E-4D58-86AD-9296FA6F19D2}"/>
              </a:ext>
            </a:extLst>
          </p:cNvPr>
          <p:cNvSpPr>
            <a:spLocks noGrp="1"/>
          </p:cNvSpPr>
          <p:nvPr>
            <p:ph type="body" idx="1"/>
          </p:nvPr>
        </p:nvSpPr>
        <p:spPr/>
        <p:txBody>
          <a:bodyPr>
            <a:normAutofit/>
          </a:bodyPr>
          <a:lstStyle/>
          <a:p>
            <a:r>
              <a:rPr lang="en-US" sz="2000" dirty="0"/>
              <a:t>Examples of Special Circumstances</a:t>
            </a:r>
          </a:p>
        </p:txBody>
      </p:sp>
      <p:sp>
        <p:nvSpPr>
          <p:cNvPr id="7" name="Content Placeholder 6">
            <a:extLst>
              <a:ext uri="{FF2B5EF4-FFF2-40B4-BE49-F238E27FC236}">
                <a16:creationId xmlns:a16="http://schemas.microsoft.com/office/drawing/2014/main" id="{8F04BC88-10CE-4C47-ABE1-D4785AE9E9AF}"/>
              </a:ext>
            </a:extLst>
          </p:cNvPr>
          <p:cNvSpPr>
            <a:spLocks noGrp="1"/>
          </p:cNvSpPr>
          <p:nvPr>
            <p:ph sz="half" idx="2"/>
          </p:nvPr>
        </p:nvSpPr>
        <p:spPr/>
        <p:txBody>
          <a:bodyPr>
            <a:normAutofit fontScale="92500"/>
          </a:bodyPr>
          <a:lstStyle/>
          <a:p>
            <a:r>
              <a:rPr lang="en-US" dirty="0"/>
              <a:t>Both parents are incarcerated</a:t>
            </a:r>
          </a:p>
          <a:p>
            <a:r>
              <a:rPr lang="en-US" dirty="0"/>
              <a:t>Student left home due to an abusive environment</a:t>
            </a:r>
          </a:p>
          <a:p>
            <a:r>
              <a:rPr lang="en-US" dirty="0"/>
              <a:t>Student is estranged from both parents</a:t>
            </a:r>
          </a:p>
          <a:p>
            <a:r>
              <a:rPr lang="en-US" dirty="0"/>
              <a:t>Student does not know where parents are and are unable to contact them</a:t>
            </a:r>
          </a:p>
        </p:txBody>
      </p:sp>
      <p:sp>
        <p:nvSpPr>
          <p:cNvPr id="8" name="Text Placeholder 7">
            <a:extLst>
              <a:ext uri="{FF2B5EF4-FFF2-40B4-BE49-F238E27FC236}">
                <a16:creationId xmlns:a16="http://schemas.microsoft.com/office/drawing/2014/main" id="{3256EA37-C9EF-46A6-91BC-918F462F1A44}"/>
              </a:ext>
            </a:extLst>
          </p:cNvPr>
          <p:cNvSpPr>
            <a:spLocks noGrp="1"/>
          </p:cNvSpPr>
          <p:nvPr>
            <p:ph type="body" sz="quarter" idx="3"/>
          </p:nvPr>
        </p:nvSpPr>
        <p:spPr/>
        <p:txBody>
          <a:bodyPr>
            <a:normAutofit/>
          </a:bodyPr>
          <a:lstStyle/>
          <a:p>
            <a:r>
              <a:rPr lang="en-US" u="sng" dirty="0"/>
              <a:t>Not</a:t>
            </a:r>
            <a:r>
              <a:rPr lang="en-US" dirty="0"/>
              <a:t> a Special Circumstance</a:t>
            </a:r>
          </a:p>
        </p:txBody>
      </p:sp>
      <p:sp>
        <p:nvSpPr>
          <p:cNvPr id="9" name="Content Placeholder 8">
            <a:extLst>
              <a:ext uri="{FF2B5EF4-FFF2-40B4-BE49-F238E27FC236}">
                <a16:creationId xmlns:a16="http://schemas.microsoft.com/office/drawing/2014/main" id="{D0580316-72F3-4E52-9318-63478F59682B}"/>
              </a:ext>
            </a:extLst>
          </p:cNvPr>
          <p:cNvSpPr>
            <a:spLocks noGrp="1"/>
          </p:cNvSpPr>
          <p:nvPr>
            <p:ph sz="quarter" idx="4"/>
          </p:nvPr>
        </p:nvSpPr>
        <p:spPr/>
        <p:txBody>
          <a:bodyPr>
            <a:normAutofit fontScale="92500"/>
          </a:bodyPr>
          <a:lstStyle/>
          <a:p>
            <a:r>
              <a:rPr lang="en-US" dirty="0"/>
              <a:t>Student does not live with parents</a:t>
            </a:r>
          </a:p>
          <a:p>
            <a:r>
              <a:rPr lang="en-US" dirty="0"/>
              <a:t>Parents do not provide student financial support</a:t>
            </a:r>
          </a:p>
          <a:p>
            <a:r>
              <a:rPr lang="en-US" dirty="0"/>
              <a:t>Parents refuse to contribute to college expenses</a:t>
            </a:r>
          </a:p>
          <a:p>
            <a:r>
              <a:rPr lang="en-US" dirty="0"/>
              <a:t>Parents do not claim student as a dependent on tax return</a:t>
            </a:r>
          </a:p>
          <a:p>
            <a:r>
              <a:rPr lang="en-US" dirty="0"/>
              <a:t>Parent refuses to complete the FAFSA</a:t>
            </a:r>
          </a:p>
        </p:txBody>
      </p:sp>
    </p:spTree>
    <p:extLst>
      <p:ext uri="{BB962C8B-B14F-4D97-AF65-F5344CB8AC3E}">
        <p14:creationId xmlns:p14="http://schemas.microsoft.com/office/powerpoint/2010/main" val="2195427677"/>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DAD6FF-B8A8-474C-8E51-12DF96BE1306}"/>
              </a:ext>
            </a:extLst>
          </p:cNvPr>
          <p:cNvSpPr>
            <a:spLocks noGrp="1"/>
          </p:cNvSpPr>
          <p:nvPr>
            <p:ph type="title"/>
          </p:nvPr>
        </p:nvSpPr>
        <p:spPr/>
        <p:txBody>
          <a:bodyPr/>
          <a:lstStyle/>
          <a:p>
            <a:r>
              <a:rPr lang="en-US" dirty="0"/>
              <a:t>Dependency Special Circumstances</a:t>
            </a:r>
          </a:p>
        </p:txBody>
      </p:sp>
      <p:sp>
        <p:nvSpPr>
          <p:cNvPr id="7" name="Content Placeholder 6">
            <a:extLst>
              <a:ext uri="{FF2B5EF4-FFF2-40B4-BE49-F238E27FC236}">
                <a16:creationId xmlns:a16="http://schemas.microsoft.com/office/drawing/2014/main" id="{8F04BC88-10CE-4C47-ABE1-D4785AE9E9AF}"/>
              </a:ext>
            </a:extLst>
          </p:cNvPr>
          <p:cNvSpPr>
            <a:spLocks noGrp="1"/>
          </p:cNvSpPr>
          <p:nvPr>
            <p:ph sz="half" idx="1"/>
          </p:nvPr>
        </p:nvSpPr>
        <p:spPr>
          <a:xfrm>
            <a:off x="381000" y="1371600"/>
            <a:ext cx="8686800" cy="4525963"/>
          </a:xfrm>
        </p:spPr>
        <p:txBody>
          <a:bodyPr>
            <a:normAutofit lnSpcReduction="10000"/>
          </a:bodyPr>
          <a:lstStyle/>
          <a:p>
            <a:r>
              <a:rPr lang="en-US" dirty="0"/>
              <a:t>A dependent student with special circumstances may submit the FAFSA without parental information. </a:t>
            </a:r>
          </a:p>
          <a:p>
            <a:pPr marL="0" indent="0">
              <a:buNone/>
            </a:pPr>
            <a:endParaRPr lang="en-US" dirty="0"/>
          </a:p>
          <a:p>
            <a:r>
              <a:rPr lang="en-US" dirty="0"/>
              <a:t>The student should follow-up with the financial aid office at the college(s) they have applied to explain and document their circumstances.</a:t>
            </a:r>
          </a:p>
          <a:p>
            <a:pPr marL="0" indent="0">
              <a:buNone/>
            </a:pPr>
            <a:endParaRPr lang="en-US" dirty="0"/>
          </a:p>
          <a:p>
            <a:r>
              <a:rPr lang="en-US" dirty="0"/>
              <a:t>If the college finds the circumstance and documentation acceptable, they will update the FAFSA to override the student status to Independent. </a:t>
            </a:r>
          </a:p>
        </p:txBody>
      </p:sp>
    </p:spTree>
    <p:extLst>
      <p:ext uri="{BB962C8B-B14F-4D97-AF65-F5344CB8AC3E}">
        <p14:creationId xmlns:p14="http://schemas.microsoft.com/office/powerpoint/2010/main" val="236454266"/>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Student is determined to be Dependent</a:t>
            </a:r>
          </a:p>
        </p:txBody>
      </p:sp>
      <p:pic>
        <p:nvPicPr>
          <p:cNvPr id="7" name="Content Placeholder 6">
            <a:extLst>
              <a:ext uri="{FF2B5EF4-FFF2-40B4-BE49-F238E27FC236}">
                <a16:creationId xmlns:a16="http://schemas.microsoft.com/office/drawing/2014/main" id="{1A424975-D638-412F-843F-2C714B30EF8C}"/>
              </a:ext>
            </a:extLst>
          </p:cNvPr>
          <p:cNvPicPr>
            <a:picLocks noGrp="1" noChangeAspect="1"/>
          </p:cNvPicPr>
          <p:nvPr>
            <p:ph idx="1"/>
          </p:nvPr>
        </p:nvPicPr>
        <p:blipFill>
          <a:blip r:embed="rId2"/>
          <a:stretch>
            <a:fillRect/>
          </a:stretch>
        </p:blipFill>
        <p:spPr>
          <a:xfrm>
            <a:off x="953923" y="1371600"/>
            <a:ext cx="7540954" cy="4572000"/>
          </a:xfrm>
          <a:prstGeom prst="rect">
            <a:avLst/>
          </a:prstGeom>
        </p:spPr>
      </p:pic>
      <p:sp>
        <p:nvSpPr>
          <p:cNvPr id="8" name="Oval 7">
            <a:extLst>
              <a:ext uri="{FF2B5EF4-FFF2-40B4-BE49-F238E27FC236}">
                <a16:creationId xmlns:a16="http://schemas.microsoft.com/office/drawing/2014/main" id="{0C4D0754-B5EA-4116-9E2C-BDAF0EE297F3}"/>
              </a:ext>
            </a:extLst>
          </p:cNvPr>
          <p:cNvSpPr/>
          <p:nvPr/>
        </p:nvSpPr>
        <p:spPr>
          <a:xfrm>
            <a:off x="1447800" y="4419600"/>
            <a:ext cx="3276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97297607"/>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Biological or Adoptive Parent(s)</a:t>
            </a:r>
          </a:p>
          <a:p>
            <a:pPr lvl="1"/>
            <a:r>
              <a:rPr lang="en-US" dirty="0"/>
              <a:t>If not married BUT living together report </a:t>
            </a:r>
            <a:r>
              <a:rPr lang="en-US" u="sng" dirty="0"/>
              <a:t>BOTH</a:t>
            </a:r>
            <a:r>
              <a:rPr lang="en-US" dirty="0"/>
              <a:t> parents</a:t>
            </a:r>
          </a:p>
          <a:p>
            <a:r>
              <a:rPr lang="en-US" dirty="0"/>
              <a:t>If parents are divorced: </a:t>
            </a:r>
          </a:p>
          <a:p>
            <a:pPr lvl="1"/>
            <a:r>
              <a:rPr lang="en-US" dirty="0"/>
              <a:t>Provide information for the parent you lived with most </a:t>
            </a:r>
            <a:r>
              <a:rPr lang="en-US" u="sng" dirty="0"/>
              <a:t>during the last 12 months</a:t>
            </a:r>
          </a:p>
          <a:p>
            <a:pPr lvl="1"/>
            <a:r>
              <a:rPr lang="en-US" dirty="0"/>
              <a:t>If you did not live with 1 parent more than the other, the parent who provided the </a:t>
            </a:r>
            <a:r>
              <a:rPr lang="en-US" u="sng" dirty="0"/>
              <a:t>most </a:t>
            </a:r>
            <a:r>
              <a:rPr lang="en-US" dirty="0"/>
              <a:t>financial support </a:t>
            </a:r>
            <a:r>
              <a:rPr lang="en-US" u="sng" dirty="0"/>
              <a:t>during the last 12 months</a:t>
            </a:r>
            <a:r>
              <a:rPr lang="en-US" dirty="0"/>
              <a:t> or most recent year you received support</a:t>
            </a:r>
            <a:endParaRPr lang="en-US" u="sng" dirty="0"/>
          </a:p>
          <a:p>
            <a:r>
              <a:rPr lang="en-US" dirty="0"/>
              <a:t>Include Step-parent information</a:t>
            </a:r>
          </a:p>
          <a:p>
            <a:pPr lvl="1"/>
            <a:r>
              <a:rPr lang="en-US" dirty="0"/>
              <a:t>Regardless of any ‘agreements’</a:t>
            </a:r>
          </a:p>
          <a:p>
            <a:endParaRPr lang="en-US" dirty="0"/>
          </a:p>
        </p:txBody>
      </p:sp>
      <p:sp>
        <p:nvSpPr>
          <p:cNvPr id="3" name="Title 2"/>
          <p:cNvSpPr>
            <a:spLocks noGrp="1"/>
          </p:cNvSpPr>
          <p:nvPr>
            <p:ph type="title"/>
          </p:nvPr>
        </p:nvSpPr>
        <p:spPr/>
        <p:txBody>
          <a:bodyPr/>
          <a:lstStyle/>
          <a:p>
            <a:r>
              <a:rPr lang="en-US" dirty="0"/>
              <a:t>WHO is the Parent for the FAFSA? </a:t>
            </a:r>
          </a:p>
        </p:txBody>
      </p:sp>
    </p:spTree>
    <p:extLst>
      <p:ext uri="{BB962C8B-B14F-4D97-AF65-F5344CB8AC3E}">
        <p14:creationId xmlns:p14="http://schemas.microsoft.com/office/powerpoint/2010/main" val="798258355"/>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Parent Information</a:t>
            </a:r>
          </a:p>
        </p:txBody>
      </p:sp>
      <p:sp>
        <p:nvSpPr>
          <p:cNvPr id="10" name="Text Placeholder 9">
            <a:extLst>
              <a:ext uri="{FF2B5EF4-FFF2-40B4-BE49-F238E27FC236}">
                <a16:creationId xmlns:a16="http://schemas.microsoft.com/office/drawing/2014/main" id="{07BAE36A-2D6E-42EC-9C29-A3027F855ECF}"/>
              </a:ext>
            </a:extLst>
          </p:cNvPr>
          <p:cNvSpPr>
            <a:spLocks noGrp="1"/>
          </p:cNvSpPr>
          <p:nvPr>
            <p:ph type="body" idx="1"/>
          </p:nvPr>
        </p:nvSpPr>
        <p:spPr/>
        <p:txBody>
          <a:bodyPr>
            <a:normAutofit fontScale="92500"/>
          </a:bodyPr>
          <a:lstStyle/>
          <a:p>
            <a:r>
              <a:rPr lang="en-US" dirty="0"/>
              <a:t>Information for Parent #1</a:t>
            </a:r>
          </a:p>
        </p:txBody>
      </p:sp>
      <p:pic>
        <p:nvPicPr>
          <p:cNvPr id="8" name="Content Placeholder 7">
            <a:extLst>
              <a:ext uri="{FF2B5EF4-FFF2-40B4-BE49-F238E27FC236}">
                <a16:creationId xmlns:a16="http://schemas.microsoft.com/office/drawing/2014/main" id="{827B4AB0-08CA-4F40-A339-D6CDFDC57CDB}"/>
              </a:ext>
            </a:extLst>
          </p:cNvPr>
          <p:cNvPicPr>
            <a:picLocks noGrp="1" noChangeAspect="1"/>
          </p:cNvPicPr>
          <p:nvPr>
            <p:ph sz="half" idx="2"/>
          </p:nvPr>
        </p:nvPicPr>
        <p:blipFill>
          <a:blip r:embed="rId2"/>
          <a:stretch>
            <a:fillRect/>
          </a:stretch>
        </p:blipFill>
        <p:spPr>
          <a:xfrm>
            <a:off x="508927" y="2174875"/>
            <a:ext cx="3936734" cy="3951288"/>
          </a:xfrm>
          <a:prstGeom prst="rect">
            <a:avLst/>
          </a:prstGeom>
        </p:spPr>
      </p:pic>
      <p:sp>
        <p:nvSpPr>
          <p:cNvPr id="11" name="Text Placeholder 10">
            <a:extLst>
              <a:ext uri="{FF2B5EF4-FFF2-40B4-BE49-F238E27FC236}">
                <a16:creationId xmlns:a16="http://schemas.microsoft.com/office/drawing/2014/main" id="{7D064A16-5318-49AF-B617-08B333BD46AA}"/>
              </a:ext>
            </a:extLst>
          </p:cNvPr>
          <p:cNvSpPr>
            <a:spLocks noGrp="1"/>
          </p:cNvSpPr>
          <p:nvPr>
            <p:ph type="body" sz="quarter" idx="3"/>
          </p:nvPr>
        </p:nvSpPr>
        <p:spPr/>
        <p:txBody>
          <a:bodyPr>
            <a:normAutofit fontScale="92500"/>
          </a:bodyPr>
          <a:lstStyle/>
          <a:p>
            <a:r>
              <a:rPr lang="en-US" dirty="0"/>
              <a:t>Information for “Other Parent”</a:t>
            </a:r>
          </a:p>
        </p:txBody>
      </p:sp>
      <p:pic>
        <p:nvPicPr>
          <p:cNvPr id="9" name="Content Placeholder 8">
            <a:extLst>
              <a:ext uri="{FF2B5EF4-FFF2-40B4-BE49-F238E27FC236}">
                <a16:creationId xmlns:a16="http://schemas.microsoft.com/office/drawing/2014/main" id="{B5FB0E75-D638-431C-A866-74710314A663}"/>
              </a:ext>
            </a:extLst>
          </p:cNvPr>
          <p:cNvPicPr>
            <a:picLocks noGrp="1" noChangeAspect="1"/>
          </p:cNvPicPr>
          <p:nvPr>
            <p:ph sz="quarter" idx="4"/>
          </p:nvPr>
        </p:nvPicPr>
        <p:blipFill>
          <a:blip r:embed="rId3"/>
          <a:stretch>
            <a:fillRect/>
          </a:stretch>
        </p:blipFill>
        <p:spPr>
          <a:xfrm>
            <a:off x="4612867" y="2174875"/>
            <a:ext cx="4041775" cy="3921125"/>
          </a:xfrm>
          <a:prstGeom prst="rect">
            <a:avLst/>
          </a:prstGeom>
        </p:spPr>
      </p:pic>
    </p:spTree>
    <p:extLst>
      <p:ext uri="{BB962C8B-B14F-4D97-AF65-F5344CB8AC3E}">
        <p14:creationId xmlns:p14="http://schemas.microsoft.com/office/powerpoint/2010/main" val="67910274"/>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Household Information </a:t>
            </a:r>
          </a:p>
        </p:txBody>
      </p:sp>
      <p:pic>
        <p:nvPicPr>
          <p:cNvPr id="16" name="Content Placeholder 15" descr="Screenshot of 2021-22 “Parent Household Info” view.&#10;&#10;Parents are required to complete the household size worksheet in an effort to get more accurate information about the number in the parent’s household and the number of those in the household who are in college. Some information will be prefilled, based on responses provided previously within the FAFSA form. The system tallies the totals as the parent completes the worksheet to ensure that there are no mathematical errors.&#10;&#10;" title="2021-22 “Parent Household Info” view.">
            <a:extLst>
              <a:ext uri="{FF2B5EF4-FFF2-40B4-BE49-F238E27FC236}">
                <a16:creationId xmlns:a16="http://schemas.microsoft.com/office/drawing/2014/main" id="{36F8970E-4ACF-4C2E-A3F4-7DB874579175}"/>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b="17039"/>
          <a:stretch/>
        </p:blipFill>
        <p:spPr>
          <a:xfrm>
            <a:off x="2133600" y="838200"/>
            <a:ext cx="4876800" cy="5748320"/>
          </a:xfrm>
          <a:prstGeom prst="rect">
            <a:avLst/>
          </a:prstGeom>
        </p:spPr>
      </p:pic>
    </p:spTree>
    <p:extLst>
      <p:ext uri="{BB962C8B-B14F-4D97-AF65-F5344CB8AC3E}">
        <p14:creationId xmlns:p14="http://schemas.microsoft.com/office/powerpoint/2010/main" val="2411916284"/>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US" dirty="0"/>
              <a:t>IRS Data Retrieval Tool (DRT)</a:t>
            </a:r>
          </a:p>
        </p:txBody>
      </p:sp>
      <p:sp>
        <p:nvSpPr>
          <p:cNvPr id="68610" name="Content Placeholder 2"/>
          <p:cNvSpPr>
            <a:spLocks noGrp="1"/>
          </p:cNvSpPr>
          <p:nvPr>
            <p:ph idx="1"/>
          </p:nvPr>
        </p:nvSpPr>
        <p:spPr>
          <a:xfrm>
            <a:off x="181303" y="914400"/>
            <a:ext cx="8839200" cy="5105400"/>
          </a:xfrm>
        </p:spPr>
        <p:txBody>
          <a:bodyPr>
            <a:normAutofit lnSpcReduction="10000"/>
          </a:bodyPr>
          <a:lstStyle/>
          <a:p>
            <a:pPr>
              <a:spcBef>
                <a:spcPts val="1200"/>
              </a:spcBef>
            </a:pPr>
            <a:r>
              <a:rPr lang="en-US" sz="2800" dirty="0">
                <a:latin typeface="Arial" panose="020B0604020202020204" pitchFamily="34" charset="0"/>
                <a:cs typeface="Arial" panose="020B0604020202020204" pitchFamily="34" charset="0"/>
              </a:rPr>
              <a:t>Allows for certain tax return information to be transferred from the IRS database</a:t>
            </a:r>
          </a:p>
          <a:p>
            <a:pPr>
              <a:spcBef>
                <a:spcPts val="1200"/>
              </a:spcBef>
            </a:pPr>
            <a:r>
              <a:rPr lang="en-US" sz="2800" dirty="0">
                <a:latin typeface="Arial" panose="020B0604020202020204" pitchFamily="34" charset="0"/>
                <a:cs typeface="Arial" panose="020B0604020202020204" pitchFamily="34" charset="0"/>
              </a:rPr>
              <a:t>Participation is voluntary and student/parent chooses whether to transfer data to FOTW</a:t>
            </a:r>
          </a:p>
          <a:p>
            <a:pPr>
              <a:spcBef>
                <a:spcPts val="1200"/>
              </a:spcBef>
            </a:pPr>
            <a:r>
              <a:rPr lang="en-US" sz="2800" dirty="0">
                <a:latin typeface="Arial" panose="020B0604020202020204" pitchFamily="34" charset="0"/>
                <a:cs typeface="Arial" panose="020B0604020202020204" pitchFamily="34" charset="0"/>
              </a:rPr>
              <a:t>IRS will authenticate taxpayer’s identity</a:t>
            </a:r>
          </a:p>
          <a:p>
            <a:pPr>
              <a:spcBef>
                <a:spcPts val="1200"/>
              </a:spcBef>
            </a:pPr>
            <a:r>
              <a:rPr lang="en-US" sz="2800" dirty="0">
                <a:latin typeface="Arial" panose="020B0604020202020204" pitchFamily="34" charset="0"/>
                <a:cs typeface="Arial" panose="020B0604020202020204" pitchFamily="34" charset="0"/>
              </a:rPr>
              <a:t>If tax record is found, IRS transfers information to populate the FAFSA</a:t>
            </a:r>
          </a:p>
          <a:p>
            <a:pPr>
              <a:spcBef>
                <a:spcPts val="1200"/>
              </a:spcBef>
            </a:pPr>
            <a:r>
              <a:rPr lang="en-US" sz="2800" dirty="0">
                <a:latin typeface="Arial" panose="020B0604020202020204" pitchFamily="34" charset="0"/>
                <a:cs typeface="Arial" panose="020B0604020202020204" pitchFamily="34" charset="0"/>
              </a:rPr>
              <a:t>Reduces documents requested by financial aid office</a:t>
            </a:r>
          </a:p>
          <a:p>
            <a:pPr>
              <a:spcBef>
                <a:spcPts val="1200"/>
              </a:spcBef>
            </a:pPr>
            <a:r>
              <a:rPr lang="en-US" sz="2800" dirty="0">
                <a:latin typeface="Arial" panose="020B0604020202020204" pitchFamily="34" charset="0"/>
                <a:cs typeface="Arial" panose="020B0604020202020204" pitchFamily="34" charset="0"/>
              </a:rPr>
              <a:t>Certain tax filers cannot use the DRT</a:t>
            </a:r>
          </a:p>
          <a:p>
            <a:pPr lvl="1">
              <a:spcBef>
                <a:spcPts val="1200"/>
              </a:spcBef>
            </a:pPr>
            <a:endParaRPr lang="en-US" sz="2400" dirty="0">
              <a:latin typeface="Arial" panose="020B0604020202020204" pitchFamily="34" charset="0"/>
              <a:cs typeface="Arial" panose="020B0604020202020204" pitchFamily="34" charset="0"/>
            </a:endParaRPr>
          </a:p>
          <a:p>
            <a:pPr lvl="1">
              <a:spcBef>
                <a:spcPts val="1200"/>
              </a:spcBef>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7817598"/>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A713D-EA1C-48B3-B20A-B745E55D7466}"/>
              </a:ext>
            </a:extLst>
          </p:cNvPr>
          <p:cNvSpPr>
            <a:spLocks noGrp="1"/>
          </p:cNvSpPr>
          <p:nvPr>
            <p:ph type="title"/>
          </p:nvPr>
        </p:nvSpPr>
        <p:spPr/>
        <p:txBody>
          <a:bodyPr/>
          <a:lstStyle/>
          <a:p>
            <a:r>
              <a:rPr lang="en-US" dirty="0"/>
              <a:t>Eligible for IRS DRT</a:t>
            </a:r>
          </a:p>
        </p:txBody>
      </p:sp>
      <p:pic>
        <p:nvPicPr>
          <p:cNvPr id="6" name="Content Placeholder 5">
            <a:extLst>
              <a:ext uri="{FF2B5EF4-FFF2-40B4-BE49-F238E27FC236}">
                <a16:creationId xmlns:a16="http://schemas.microsoft.com/office/drawing/2014/main" id="{ACA561CA-657F-411D-9F19-43EED86B8534}"/>
              </a:ext>
            </a:extLst>
          </p:cNvPr>
          <p:cNvPicPr>
            <a:picLocks noGrp="1" noChangeAspect="1"/>
          </p:cNvPicPr>
          <p:nvPr>
            <p:ph sz="half" idx="1"/>
          </p:nvPr>
        </p:nvPicPr>
        <p:blipFill>
          <a:blip r:embed="rId2"/>
          <a:stretch>
            <a:fillRect/>
          </a:stretch>
        </p:blipFill>
        <p:spPr>
          <a:xfrm>
            <a:off x="381000" y="2286000"/>
            <a:ext cx="4550618" cy="2424380"/>
          </a:xfrm>
          <a:prstGeom prst="rect">
            <a:avLst/>
          </a:prstGeom>
        </p:spPr>
      </p:pic>
      <p:sp>
        <p:nvSpPr>
          <p:cNvPr id="5" name="Date Placeholder 4">
            <a:extLst>
              <a:ext uri="{FF2B5EF4-FFF2-40B4-BE49-F238E27FC236}">
                <a16:creationId xmlns:a16="http://schemas.microsoft.com/office/drawing/2014/main" id="{528D9DE0-0100-4A61-86A9-681CCDCF8447}"/>
              </a:ext>
            </a:extLst>
          </p:cNvPr>
          <p:cNvSpPr>
            <a:spLocks noGrp="1"/>
          </p:cNvSpPr>
          <p:nvPr>
            <p:ph type="dt" sz="half" idx="10"/>
          </p:nvPr>
        </p:nvSpPr>
        <p:spPr/>
        <p:txBody>
          <a:bodyPr/>
          <a:lstStyle/>
          <a:p>
            <a:fld id="{856E4B55-BBE7-4CD9-859B-E8D057BDAEC3}" type="datetime1">
              <a:rPr lang="en-US" smtClean="0"/>
              <a:t>9/17/2021</a:t>
            </a:fld>
            <a:endParaRPr lang="en-US" dirty="0"/>
          </a:p>
        </p:txBody>
      </p:sp>
      <p:pic>
        <p:nvPicPr>
          <p:cNvPr id="9" name="Content Placeholder 8" descr="Screenshot of 2021-22 “Federal Income Tax Information Results” view.&#10;&#10;Note: This page gives the user the opportunity to check the box and then transfer their federal tax information into the FAFSA form.&#10;" title="2021-22 “Federal Income Tax Information Results” view.2021-22 “Federal Income Tax Information Results” view">
            <a:extLst>
              <a:ext uri="{FF2B5EF4-FFF2-40B4-BE49-F238E27FC236}">
                <a16:creationId xmlns:a16="http://schemas.microsoft.com/office/drawing/2014/main" id="{C16E25D3-182C-454E-BEA1-C54858A2009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33683" y="1295400"/>
            <a:ext cx="3657917" cy="3974937"/>
          </a:xfrm>
          <a:prstGeom prst="rect">
            <a:avLst/>
          </a:prstGeom>
        </p:spPr>
      </p:pic>
    </p:spTree>
    <p:extLst>
      <p:ext uri="{BB962C8B-B14F-4D97-AF65-F5344CB8AC3E}">
        <p14:creationId xmlns:p14="http://schemas.microsoft.com/office/powerpoint/2010/main" val="2533882365"/>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Cash, Savings, and Checking</a:t>
            </a:r>
            <a:endParaRPr lang="en-US" u="sng" dirty="0"/>
          </a:p>
          <a:p>
            <a:r>
              <a:rPr lang="en-US" dirty="0"/>
              <a:t>Investments/Business/Farm Value</a:t>
            </a:r>
          </a:p>
          <a:p>
            <a:pPr lvl="1"/>
            <a:r>
              <a:rPr lang="en-US" sz="2400" dirty="0"/>
              <a:t>Current/market value minus debt  = Net Worth</a:t>
            </a:r>
          </a:p>
          <a:p>
            <a:pPr lvl="1"/>
            <a:r>
              <a:rPr lang="en-US" sz="2400" dirty="0"/>
              <a:t>Real estate (not home you live in), trust funds, money market and mutual funds, CD’s, stocks, bonds, commodities</a:t>
            </a:r>
          </a:p>
          <a:p>
            <a:pPr lvl="1"/>
            <a:r>
              <a:rPr lang="en-US" sz="2400" dirty="0"/>
              <a:t>Education benefits/savings accounts (Coverdell, 529, refund value of prepaid tuition plans) </a:t>
            </a:r>
          </a:p>
          <a:p>
            <a:pPr lvl="2"/>
            <a:r>
              <a:rPr lang="en-US" dirty="0"/>
              <a:t>Asset of the parent not student </a:t>
            </a:r>
          </a:p>
          <a:p>
            <a:pPr lvl="2"/>
            <a:r>
              <a:rPr lang="en-US" b="1" u="sng" dirty="0"/>
              <a:t>Must</a:t>
            </a:r>
            <a:r>
              <a:rPr lang="en-US" dirty="0"/>
              <a:t> include value of </a:t>
            </a:r>
            <a:r>
              <a:rPr lang="en-US" b="1" u="sng" dirty="0"/>
              <a:t>ALL</a:t>
            </a:r>
            <a:r>
              <a:rPr lang="en-US" dirty="0"/>
              <a:t> accounts owned by parent</a:t>
            </a:r>
          </a:p>
          <a:p>
            <a:endParaRPr lang="en-US" dirty="0"/>
          </a:p>
        </p:txBody>
      </p:sp>
      <p:sp>
        <p:nvSpPr>
          <p:cNvPr id="3" name="Title 2"/>
          <p:cNvSpPr>
            <a:spLocks noGrp="1"/>
          </p:cNvSpPr>
          <p:nvPr>
            <p:ph type="title"/>
          </p:nvPr>
        </p:nvSpPr>
        <p:spPr/>
        <p:txBody>
          <a:bodyPr/>
          <a:lstStyle/>
          <a:p>
            <a:r>
              <a:rPr lang="en-US" dirty="0"/>
              <a:t>Net worth of investments </a:t>
            </a:r>
            <a:r>
              <a:rPr lang="en-US" sz="2800" dirty="0"/>
              <a:t>(As of ‘today’) </a:t>
            </a:r>
            <a:endParaRPr lang="en-US" dirty="0"/>
          </a:p>
        </p:txBody>
      </p:sp>
    </p:spTree>
    <p:extLst>
      <p:ext uri="{BB962C8B-B14F-4D97-AF65-F5344CB8AC3E}">
        <p14:creationId xmlns:p14="http://schemas.microsoft.com/office/powerpoint/2010/main" val="2179106454"/>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Value of your primary residence</a:t>
            </a:r>
          </a:p>
          <a:p>
            <a:r>
              <a:rPr lang="en-US" dirty="0"/>
              <a:t>Value of Life Insurance</a:t>
            </a:r>
          </a:p>
          <a:p>
            <a:r>
              <a:rPr lang="en-US" dirty="0"/>
              <a:t>Traditional Retirement Plans</a:t>
            </a:r>
          </a:p>
          <a:p>
            <a:r>
              <a:rPr lang="en-US" dirty="0"/>
              <a:t>Cash, Savings, Checking already reported</a:t>
            </a:r>
          </a:p>
          <a:p>
            <a:r>
              <a:rPr lang="en-US" dirty="0"/>
              <a:t>Business or farm with 100 or fewer full-time or full-time equivalent employees</a:t>
            </a:r>
          </a:p>
          <a:p>
            <a:r>
              <a:rPr lang="en-US" dirty="0"/>
              <a:t>Family Farm you live on and operate</a:t>
            </a:r>
          </a:p>
          <a:p>
            <a:endParaRPr lang="en-US" dirty="0"/>
          </a:p>
        </p:txBody>
      </p:sp>
      <p:sp>
        <p:nvSpPr>
          <p:cNvPr id="3" name="Title 2"/>
          <p:cNvSpPr>
            <a:spLocks noGrp="1"/>
          </p:cNvSpPr>
          <p:nvPr>
            <p:ph type="title"/>
          </p:nvPr>
        </p:nvSpPr>
        <p:spPr/>
        <p:txBody>
          <a:bodyPr/>
          <a:lstStyle/>
          <a:p>
            <a:r>
              <a:rPr lang="en-US" dirty="0"/>
              <a:t>Assets </a:t>
            </a:r>
            <a:r>
              <a:rPr lang="en-US" b="1" u="sng" dirty="0"/>
              <a:t>NOT</a:t>
            </a:r>
            <a:r>
              <a:rPr lang="en-US" dirty="0"/>
              <a:t> included on the FAFSA</a:t>
            </a:r>
          </a:p>
        </p:txBody>
      </p:sp>
    </p:spTree>
    <p:extLst>
      <p:ext uri="{BB962C8B-B14F-4D97-AF65-F5344CB8AC3E}">
        <p14:creationId xmlns:p14="http://schemas.microsoft.com/office/powerpoint/2010/main" val="3063732255"/>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52400" y="76200"/>
            <a:ext cx="8839200" cy="1143000"/>
          </a:xfrm>
        </p:spPr>
        <p:txBody>
          <a:bodyPr/>
          <a:lstStyle/>
          <a:p>
            <a:r>
              <a:rPr lang="en-US" dirty="0"/>
              <a:t>What is FAFSA</a:t>
            </a:r>
            <a:r>
              <a:rPr lang="en-US" baseline="30000" dirty="0"/>
              <a:t>®</a:t>
            </a:r>
            <a:r>
              <a:rPr lang="en-US" dirty="0"/>
              <a:t> and Financial Aid?</a:t>
            </a:r>
          </a:p>
        </p:txBody>
      </p:sp>
      <p:sp>
        <p:nvSpPr>
          <p:cNvPr id="21506" name="Rectangle 3"/>
          <p:cNvSpPr>
            <a:spLocks noGrp="1" noChangeArrowheads="1"/>
          </p:cNvSpPr>
          <p:nvPr>
            <p:ph type="body" idx="1"/>
          </p:nvPr>
        </p:nvSpPr>
        <p:spPr>
          <a:xfrm>
            <a:off x="380999" y="1447800"/>
            <a:ext cx="5410201" cy="4038600"/>
          </a:xfrm>
        </p:spPr>
        <p:txBody>
          <a:bodyPr>
            <a:normAutofit lnSpcReduction="10000"/>
          </a:bodyPr>
          <a:lstStyle/>
          <a:p>
            <a:r>
              <a:rPr lang="en-US" b="1" u="sng" dirty="0">
                <a:latin typeface="Arial" panose="020B0604020202020204" pitchFamily="34" charset="0"/>
                <a:cs typeface="Arial" panose="020B0604020202020204" pitchFamily="34" charset="0"/>
              </a:rPr>
              <a:t>F</a:t>
            </a:r>
            <a:r>
              <a:rPr lang="en-US" dirty="0">
                <a:latin typeface="Arial" panose="020B0604020202020204" pitchFamily="34" charset="0"/>
                <a:cs typeface="Arial" panose="020B0604020202020204" pitchFamily="34" charset="0"/>
              </a:rPr>
              <a:t>ree </a:t>
            </a:r>
            <a:r>
              <a:rPr lang="en-US" b="1" u="sng" dirty="0">
                <a:latin typeface="Arial" panose="020B0604020202020204" pitchFamily="34" charset="0"/>
                <a:cs typeface="Arial" panose="020B0604020202020204" pitchFamily="34" charset="0"/>
              </a:rPr>
              <a:t>A</a:t>
            </a:r>
            <a:r>
              <a:rPr lang="en-US" dirty="0">
                <a:latin typeface="Arial" panose="020B0604020202020204" pitchFamily="34" charset="0"/>
                <a:cs typeface="Arial" panose="020B0604020202020204" pitchFamily="34" charset="0"/>
              </a:rPr>
              <a:t>pplication for </a:t>
            </a:r>
            <a:r>
              <a:rPr lang="en-US" b="1" u="sng" dirty="0">
                <a:latin typeface="Arial" panose="020B0604020202020204" pitchFamily="34" charset="0"/>
                <a:cs typeface="Arial" panose="020B0604020202020204" pitchFamily="34" charset="0"/>
              </a:rPr>
              <a:t>F</a:t>
            </a:r>
            <a:r>
              <a:rPr lang="en-US" dirty="0">
                <a:latin typeface="Arial" panose="020B0604020202020204" pitchFamily="34" charset="0"/>
                <a:cs typeface="Arial" panose="020B0604020202020204" pitchFamily="34" charset="0"/>
              </a:rPr>
              <a:t>ederal </a:t>
            </a:r>
            <a:r>
              <a:rPr lang="en-US" b="1" u="sng" dirty="0">
                <a:latin typeface="Arial" panose="020B0604020202020204" pitchFamily="34" charset="0"/>
                <a:cs typeface="Arial" panose="020B0604020202020204" pitchFamily="34" charset="0"/>
              </a:rPr>
              <a:t>S</a:t>
            </a:r>
            <a:r>
              <a:rPr lang="en-US" dirty="0">
                <a:latin typeface="Arial" panose="020B0604020202020204" pitchFamily="34" charset="0"/>
                <a:cs typeface="Arial" panose="020B0604020202020204" pitchFamily="34" charset="0"/>
              </a:rPr>
              <a:t>tudent </a:t>
            </a:r>
            <a:r>
              <a:rPr lang="en-US" b="1" u="sng" dirty="0">
                <a:latin typeface="Arial" panose="020B0604020202020204" pitchFamily="34" charset="0"/>
                <a:cs typeface="Arial" panose="020B0604020202020204" pitchFamily="34" charset="0"/>
              </a:rPr>
              <a:t>A</a:t>
            </a:r>
            <a:r>
              <a:rPr lang="en-US" dirty="0">
                <a:latin typeface="Arial" panose="020B0604020202020204" pitchFamily="34" charset="0"/>
                <a:cs typeface="Arial" panose="020B0604020202020204" pitchFamily="34" charset="0"/>
              </a:rPr>
              <a:t>id- </a:t>
            </a:r>
            <a:r>
              <a:rPr lang="en-US" sz="2600" dirty="0">
                <a:latin typeface="Arial" panose="020B0604020202020204" pitchFamily="34" charset="0"/>
                <a:cs typeface="Arial" panose="020B0604020202020204" pitchFamily="34" charset="0"/>
              </a:rPr>
              <a:t>Standard </a:t>
            </a:r>
            <a:r>
              <a:rPr lang="en-US" sz="2600" u="sng" spc="600" dirty="0">
                <a:latin typeface="Arial" panose="020B0604020202020204" pitchFamily="34" charset="0"/>
                <a:cs typeface="Arial" panose="020B0604020202020204" pitchFamily="34" charset="0"/>
              </a:rPr>
              <a:t>free</a:t>
            </a:r>
            <a:r>
              <a:rPr lang="en-US" sz="2600" dirty="0">
                <a:latin typeface="Arial" panose="020B0604020202020204" pitchFamily="34" charset="0"/>
                <a:cs typeface="Arial" panose="020B0604020202020204" pitchFamily="34" charset="0"/>
              </a:rPr>
              <a:t> form that collects information about the </a:t>
            </a:r>
            <a:r>
              <a:rPr lang="en-US" sz="2600" b="1" dirty="0">
                <a:latin typeface="Arial" panose="020B0604020202020204" pitchFamily="34" charset="0"/>
                <a:cs typeface="Arial" panose="020B0604020202020204" pitchFamily="34" charset="0"/>
              </a:rPr>
              <a:t>student </a:t>
            </a:r>
            <a:r>
              <a:rPr lang="en-US" sz="2600" dirty="0">
                <a:latin typeface="Arial" panose="020B0604020202020204" pitchFamily="34" charset="0"/>
                <a:cs typeface="Arial" panose="020B0604020202020204" pitchFamily="34" charset="0"/>
              </a:rPr>
              <a:t>and the </a:t>
            </a:r>
            <a:r>
              <a:rPr lang="en-US" sz="2600" b="1" dirty="0">
                <a:latin typeface="Arial" panose="020B0604020202020204" pitchFamily="34" charset="0"/>
                <a:cs typeface="Arial" panose="020B0604020202020204" pitchFamily="34" charset="0"/>
              </a:rPr>
              <a:t>parent</a:t>
            </a:r>
            <a:r>
              <a:rPr lang="en-US" sz="2600"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Financial Aid </a:t>
            </a: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Funds provided to students to help pay for educational expenses. </a:t>
            </a:r>
          </a:p>
          <a:p>
            <a:pPr marL="0" indent="0" eaLnBrk="1" hangingPunct="1">
              <a:buFontTx/>
              <a:buNone/>
            </a:pP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474304"/>
            <a:ext cx="3314700" cy="3314700"/>
          </a:xfrm>
          <a:prstGeom prst="rect">
            <a:avLst/>
          </a:prstGeom>
        </p:spPr>
      </p:pic>
    </p:spTree>
    <p:extLst>
      <p:ext uri="{BB962C8B-B14F-4D97-AF65-F5344CB8AC3E}">
        <p14:creationId xmlns:p14="http://schemas.microsoft.com/office/powerpoint/2010/main" val="3863680053"/>
      </p:ext>
    </p:extLst>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School Selection</a:t>
            </a:r>
          </a:p>
        </p:txBody>
      </p:sp>
      <p:pic>
        <p:nvPicPr>
          <p:cNvPr id="13" name="Content Placeholder 12">
            <a:extLst>
              <a:ext uri="{FF2B5EF4-FFF2-40B4-BE49-F238E27FC236}">
                <a16:creationId xmlns:a16="http://schemas.microsoft.com/office/drawing/2014/main" id="{AC1C4DB3-6B0E-45C8-9666-4D50005DA601}"/>
              </a:ext>
            </a:extLst>
          </p:cNvPr>
          <p:cNvPicPr>
            <a:picLocks noGrp="1" noChangeAspect="1"/>
          </p:cNvPicPr>
          <p:nvPr>
            <p:ph sz="half" idx="1"/>
          </p:nvPr>
        </p:nvPicPr>
        <p:blipFill>
          <a:blip r:embed="rId2"/>
          <a:stretch>
            <a:fillRect/>
          </a:stretch>
        </p:blipFill>
        <p:spPr>
          <a:xfrm>
            <a:off x="2438400" y="914400"/>
            <a:ext cx="5181600" cy="5438465"/>
          </a:xfrm>
          <a:prstGeom prst="rect">
            <a:avLst/>
          </a:prstGeom>
        </p:spPr>
      </p:pic>
      <p:sp>
        <p:nvSpPr>
          <p:cNvPr id="14" name="Oval 13">
            <a:extLst>
              <a:ext uri="{FF2B5EF4-FFF2-40B4-BE49-F238E27FC236}">
                <a16:creationId xmlns:a16="http://schemas.microsoft.com/office/drawing/2014/main" id="{B0A1A8C8-A73F-4A11-8967-D79809D97BD1}"/>
              </a:ext>
            </a:extLst>
          </p:cNvPr>
          <p:cNvSpPr/>
          <p:nvPr/>
        </p:nvSpPr>
        <p:spPr>
          <a:xfrm>
            <a:off x="2209800" y="1981200"/>
            <a:ext cx="5105400" cy="914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85164390"/>
      </p:ext>
    </p:extLst>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03999-A079-4191-96AA-4BA96DE10050}"/>
              </a:ext>
            </a:extLst>
          </p:cNvPr>
          <p:cNvSpPr>
            <a:spLocks noGrp="1"/>
          </p:cNvSpPr>
          <p:nvPr>
            <p:ph type="title"/>
          </p:nvPr>
        </p:nvSpPr>
        <p:spPr/>
        <p:txBody>
          <a:bodyPr/>
          <a:lstStyle/>
          <a:p>
            <a:r>
              <a:rPr lang="en-US" dirty="0"/>
              <a:t>Housing Plans</a:t>
            </a:r>
          </a:p>
        </p:txBody>
      </p:sp>
      <p:pic>
        <p:nvPicPr>
          <p:cNvPr id="9" name="Picture 8">
            <a:extLst>
              <a:ext uri="{FF2B5EF4-FFF2-40B4-BE49-F238E27FC236}">
                <a16:creationId xmlns:a16="http://schemas.microsoft.com/office/drawing/2014/main" id="{0679E132-2BA0-4032-8DED-D755C4A252F2}"/>
              </a:ext>
            </a:extLst>
          </p:cNvPr>
          <p:cNvPicPr>
            <a:picLocks noChangeAspect="1"/>
          </p:cNvPicPr>
          <p:nvPr/>
        </p:nvPicPr>
        <p:blipFill>
          <a:blip r:embed="rId2"/>
          <a:stretch>
            <a:fillRect/>
          </a:stretch>
        </p:blipFill>
        <p:spPr>
          <a:xfrm>
            <a:off x="1852612" y="990600"/>
            <a:ext cx="5438775" cy="4667250"/>
          </a:xfrm>
          <a:prstGeom prst="rect">
            <a:avLst/>
          </a:prstGeom>
        </p:spPr>
      </p:pic>
      <p:sp>
        <p:nvSpPr>
          <p:cNvPr id="10" name="Oval 9">
            <a:extLst>
              <a:ext uri="{FF2B5EF4-FFF2-40B4-BE49-F238E27FC236}">
                <a16:creationId xmlns:a16="http://schemas.microsoft.com/office/drawing/2014/main" id="{F817C474-35D5-4E5F-A62D-C2ECD37DB895}"/>
              </a:ext>
            </a:extLst>
          </p:cNvPr>
          <p:cNvSpPr/>
          <p:nvPr/>
        </p:nvSpPr>
        <p:spPr>
          <a:xfrm>
            <a:off x="2057400" y="2286000"/>
            <a:ext cx="4343400" cy="5334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548CA631-63D6-478F-BB5D-6E04C6953846}"/>
              </a:ext>
            </a:extLst>
          </p:cNvPr>
          <p:cNvSpPr/>
          <p:nvPr/>
        </p:nvSpPr>
        <p:spPr>
          <a:xfrm>
            <a:off x="2438400" y="3124200"/>
            <a:ext cx="12192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9290177"/>
      </p:ext>
    </p:extLst>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Sign</a:t>
            </a:r>
          </a:p>
        </p:txBody>
      </p:sp>
      <p:sp>
        <p:nvSpPr>
          <p:cNvPr id="5" name="Rectangle 4"/>
          <p:cNvSpPr/>
          <p:nvPr/>
        </p:nvSpPr>
        <p:spPr>
          <a:xfrm>
            <a:off x="309563" y="1219200"/>
            <a:ext cx="2276475" cy="4493538"/>
          </a:xfrm>
          <a:prstGeom prst="rect">
            <a:avLst/>
          </a:prstGeom>
        </p:spPr>
        <p:txBody>
          <a:bodyPr>
            <a:spAutoFit/>
          </a:bodyPr>
          <a:lstStyle/>
          <a:p>
            <a:pPr fontAlgn="auto">
              <a:spcBef>
                <a:spcPts val="0"/>
              </a:spcBef>
              <a:spcAft>
                <a:spcPts val="0"/>
              </a:spcAft>
              <a:buClr>
                <a:schemeClr val="accent3"/>
              </a:buClr>
              <a:buSzPct val="85000"/>
              <a:defRPr/>
            </a:pPr>
            <a:r>
              <a:rPr lang="en-US" sz="2200" dirty="0">
                <a:latin typeface="+mn-lt"/>
              </a:rPr>
              <a:t> </a:t>
            </a:r>
            <a:r>
              <a:rPr lang="en-US" sz="2200" b="1" dirty="0">
                <a:latin typeface="+mn-lt"/>
              </a:rPr>
              <a:t>Other options to sign and submit</a:t>
            </a:r>
          </a:p>
          <a:p>
            <a:pPr lvl="1">
              <a:buClr>
                <a:schemeClr val="accent3"/>
              </a:buClr>
              <a:buSzPct val="85000"/>
              <a:buFont typeface="Wingdings" pitchFamily="2" charset="2"/>
              <a:buChar char="ü"/>
              <a:defRPr/>
            </a:pPr>
            <a:r>
              <a:rPr lang="en-US" sz="2200" dirty="0"/>
              <a:t>Print signature page </a:t>
            </a:r>
            <a:r>
              <a:rPr lang="en-US" sz="2200" u="sng" dirty="0"/>
              <a:t>OR</a:t>
            </a:r>
          </a:p>
          <a:p>
            <a:pPr lvl="1">
              <a:buClr>
                <a:schemeClr val="accent3"/>
              </a:buClr>
              <a:buSzPct val="85000"/>
              <a:defRPr/>
            </a:pPr>
            <a:r>
              <a:rPr lang="en-US" sz="2200" dirty="0"/>
              <a:t> </a:t>
            </a:r>
          </a:p>
          <a:p>
            <a:pPr lvl="1">
              <a:buClr>
                <a:schemeClr val="accent3"/>
              </a:buClr>
              <a:buSzPct val="85000"/>
              <a:buFont typeface="Wingdings" pitchFamily="2" charset="2"/>
              <a:buChar char="ü"/>
              <a:defRPr/>
            </a:pPr>
            <a:r>
              <a:rPr lang="en-US" sz="2200" dirty="0">
                <a:latin typeface="+mn-lt"/>
              </a:rPr>
              <a:t>Submit without signatures</a:t>
            </a:r>
          </a:p>
          <a:p>
            <a:pPr lvl="1">
              <a:buClr>
                <a:schemeClr val="accent3"/>
              </a:buClr>
              <a:buSzPct val="85000"/>
              <a:buFont typeface="Wingdings" pitchFamily="2" charset="2"/>
              <a:buChar char="ü"/>
              <a:defRPr/>
            </a:pPr>
            <a:endParaRPr lang="en-US" sz="2200" dirty="0">
              <a:latin typeface="+mn-lt"/>
            </a:endParaRPr>
          </a:p>
          <a:p>
            <a:pPr fontAlgn="auto">
              <a:spcBef>
                <a:spcPts val="0"/>
              </a:spcBef>
              <a:spcAft>
                <a:spcPts val="0"/>
              </a:spcAft>
              <a:buClr>
                <a:schemeClr val="accent3"/>
              </a:buClr>
              <a:buSzPct val="85000"/>
              <a:buFont typeface="Wingdings" pitchFamily="2" charset="2"/>
              <a:buChar char="ü"/>
              <a:defRPr/>
            </a:pPr>
            <a:r>
              <a:rPr lang="en-US" sz="2200" dirty="0">
                <a:latin typeface="+mn-lt"/>
              </a:rPr>
              <a:t>“View or Print your FAFSA information</a:t>
            </a:r>
          </a:p>
        </p:txBody>
      </p:sp>
      <p:pic>
        <p:nvPicPr>
          <p:cNvPr id="6" name="Picture 5" descr="Signature Status:&#10;&#10;“Signature Status” view.&#10;&#10;User (student) signature accepted, and now the parent will need to sign.&#10;">
            <a:extLst>
              <a:ext uri="{FF2B5EF4-FFF2-40B4-BE49-F238E27FC236}">
                <a16:creationId xmlns:a16="http://schemas.microsoft.com/office/drawing/2014/main" id="{5ED9BF39-2652-4D33-8102-C0747ED346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2208" y="0"/>
            <a:ext cx="4059584" cy="3223260"/>
          </a:xfrm>
          <a:prstGeom prst="rect">
            <a:avLst/>
          </a:prstGeom>
          <a:ln w="12700">
            <a:solidFill>
              <a:schemeClr val="tx1"/>
            </a:solidFill>
          </a:ln>
          <a:effectLst>
            <a:outerShdw blurRad="50800" dist="38100" dir="2700000" algn="tl" rotWithShape="0">
              <a:prstClr val="black">
                <a:alpha val="40000"/>
              </a:prstClr>
            </a:outerShdw>
          </a:effectLst>
        </p:spPr>
      </p:pic>
      <p:pic>
        <p:nvPicPr>
          <p:cNvPr id="9" name="Picture 8" descr="Parent Signature Selection:&#10;&#10;“Parent Signature Selection” view.&#10;&#10;The choice between parents is only present if information was provided for two parents.  Otherwise, this view does not display.&#10;">
            <a:extLst>
              <a:ext uri="{FF2B5EF4-FFF2-40B4-BE49-F238E27FC236}">
                <a16:creationId xmlns:a16="http://schemas.microsoft.com/office/drawing/2014/main" id="{346E202B-3A29-4552-AE5F-EEDB1B1B11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2971800"/>
            <a:ext cx="5402118" cy="3573780"/>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36300569"/>
      </p:ext>
    </p:extLst>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Submit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88871">
            <a:off x="7580969" y="4881165"/>
            <a:ext cx="1407830" cy="1397001"/>
          </a:xfrm>
          <a:prstGeom prst="rect">
            <a:avLst/>
          </a:prstGeom>
        </p:spPr>
      </p:pic>
      <p:pic>
        <p:nvPicPr>
          <p:cNvPr id="8" name="Content Placeholder 7"/>
          <p:cNvPicPr>
            <a:picLocks noGrp="1" noChangeAspect="1"/>
          </p:cNvPicPr>
          <p:nvPr>
            <p:ph idx="1"/>
          </p:nvPr>
        </p:nvPicPr>
        <p:blipFill>
          <a:blip r:embed="rId3"/>
          <a:stretch>
            <a:fillRect/>
          </a:stretch>
        </p:blipFill>
        <p:spPr>
          <a:xfrm>
            <a:off x="189186" y="1087821"/>
            <a:ext cx="7156173" cy="4572000"/>
          </a:xfrm>
          <a:prstGeom prst="rect">
            <a:avLst/>
          </a:prstGeom>
        </p:spPr>
      </p:pic>
      <p:sp>
        <p:nvSpPr>
          <p:cNvPr id="10" name="Oval 9"/>
          <p:cNvSpPr/>
          <p:nvPr/>
        </p:nvSpPr>
        <p:spPr>
          <a:xfrm>
            <a:off x="5105400" y="5029200"/>
            <a:ext cx="1981200" cy="7620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05372173"/>
      </p:ext>
    </p:extLst>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Confirmation Page</a:t>
            </a:r>
          </a:p>
        </p:txBody>
      </p:sp>
      <p:sp>
        <p:nvSpPr>
          <p:cNvPr id="5" name="Rectangle 4"/>
          <p:cNvSpPr/>
          <p:nvPr/>
        </p:nvSpPr>
        <p:spPr>
          <a:xfrm>
            <a:off x="152400" y="1752600"/>
            <a:ext cx="2667000" cy="2539157"/>
          </a:xfrm>
          <a:prstGeom prst="rect">
            <a:avLst/>
          </a:prstGeom>
        </p:spPr>
        <p:txBody>
          <a:bodyPr wrap="square">
            <a:spAutoFit/>
          </a:bodyPr>
          <a:lstStyle/>
          <a:p>
            <a:pPr fontAlgn="auto">
              <a:spcBef>
                <a:spcPts val="0"/>
              </a:spcBef>
              <a:spcAft>
                <a:spcPts val="0"/>
              </a:spcAft>
              <a:buClr>
                <a:schemeClr val="accent1"/>
              </a:buClr>
              <a:defRPr/>
            </a:pPr>
            <a:r>
              <a:rPr lang="en-US" dirty="0"/>
              <a:t>Includes -</a:t>
            </a:r>
          </a:p>
          <a:p>
            <a:pPr marL="231775" indent="-231775" fontAlgn="auto">
              <a:spcBef>
                <a:spcPts val="0"/>
              </a:spcBef>
              <a:spcAft>
                <a:spcPts val="600"/>
              </a:spcAft>
              <a:buClr>
                <a:schemeClr val="accent3"/>
              </a:buClr>
              <a:buFont typeface="Wingdings" pitchFamily="2" charset="2"/>
              <a:buChar char="ü"/>
              <a:defRPr/>
            </a:pPr>
            <a:r>
              <a:rPr lang="en-US" dirty="0"/>
              <a:t>Confirmation Number</a:t>
            </a:r>
          </a:p>
          <a:p>
            <a:pPr marL="231775" indent="-231775" fontAlgn="auto">
              <a:spcBef>
                <a:spcPts val="0"/>
              </a:spcBef>
              <a:spcAft>
                <a:spcPts val="600"/>
              </a:spcAft>
              <a:buClr>
                <a:schemeClr val="accent3"/>
              </a:buClr>
              <a:buFont typeface="Wingdings" pitchFamily="2" charset="2"/>
              <a:buChar char="ü"/>
              <a:defRPr/>
            </a:pPr>
            <a:r>
              <a:rPr lang="en-US" dirty="0"/>
              <a:t>EFC estimate</a:t>
            </a:r>
          </a:p>
          <a:p>
            <a:pPr marL="231775" indent="-231775" fontAlgn="auto">
              <a:spcBef>
                <a:spcPts val="0"/>
              </a:spcBef>
              <a:spcAft>
                <a:spcPts val="600"/>
              </a:spcAft>
              <a:buClr>
                <a:schemeClr val="accent3"/>
              </a:buClr>
              <a:buFont typeface="Wingdings" pitchFamily="2" charset="2"/>
              <a:buChar char="ü"/>
              <a:defRPr/>
            </a:pPr>
            <a:r>
              <a:rPr lang="en-US" dirty="0"/>
              <a:t>Pell Grant and Direct Loan estimates</a:t>
            </a:r>
          </a:p>
          <a:p>
            <a:pPr marL="231775" indent="-231775" fontAlgn="auto">
              <a:spcBef>
                <a:spcPts val="0"/>
              </a:spcBef>
              <a:spcAft>
                <a:spcPts val="600"/>
              </a:spcAft>
              <a:buClr>
                <a:schemeClr val="accent3"/>
              </a:buClr>
              <a:buFont typeface="Wingdings" pitchFamily="2" charset="2"/>
              <a:buChar char="ü"/>
              <a:defRPr/>
            </a:pPr>
            <a:r>
              <a:rPr lang="en-US" dirty="0"/>
              <a:t>Option for parents to transfer info to an application for a sibling</a:t>
            </a:r>
          </a:p>
        </p:txBody>
      </p:sp>
      <p:grpSp>
        <p:nvGrpSpPr>
          <p:cNvPr id="10" name="Group 9" descr="Screenshot of 2021-22 “Confirmation Page” view.&#10;&#10;Some states provide the option to transfer part of the applicant’s FAFSA information into a state aid application.  &#10;&#10;Parents of applicants are offered the option to transfer the parents’ data into another applicant's new FAFSA form by clicking the blue box saying “Does your brother or sister need to complete a FAFSA?”&#10;&#10;If the applicant leaves the confirmation view before they click this link, they will not be able to return to transfer data to the application of a sibling." title="2021-22 “Confirmation Page” view">
            <a:extLst>
              <a:ext uri="{FF2B5EF4-FFF2-40B4-BE49-F238E27FC236}">
                <a16:creationId xmlns:a16="http://schemas.microsoft.com/office/drawing/2014/main" id="{9BD8FAF9-AF18-46F2-BC9A-04D17BE8D281}"/>
              </a:ext>
            </a:extLst>
          </p:cNvPr>
          <p:cNvGrpSpPr/>
          <p:nvPr/>
        </p:nvGrpSpPr>
        <p:grpSpPr>
          <a:xfrm>
            <a:off x="2895600" y="936051"/>
            <a:ext cx="7882867" cy="4838700"/>
            <a:chOff x="1510145" y="688299"/>
            <a:chExt cx="5485999" cy="3689239"/>
          </a:xfrm>
        </p:grpSpPr>
        <p:pic>
          <p:nvPicPr>
            <p:cNvPr id="11" name="Picture 10" descr="Screenshot of Top half of 2021-22 “Confirmation Page” view.&#10;&#10;Some states provide the option to transfer part of the applicant’s FAFSA information into a state aid application.  &#10;&#10;Parents of applicants are offered the option to transfer the parents’ data into another applicant's new FAFSA form by clicking the blue box saying “Does your brother or sister need to complete a FAFSA?”&#10;&#10;If the applicant leaves the confirmation view before they click this link, they will not be able to return to transfer data to the application of a sibling.&#10;" title="Top half of 2021-22 “Confirmation Page” view.">
              <a:extLst>
                <a:ext uri="{FF2B5EF4-FFF2-40B4-BE49-F238E27FC236}">
                  <a16:creationId xmlns:a16="http://schemas.microsoft.com/office/drawing/2014/main" id="{2A530333-6720-4A2D-83B7-8808DE552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0145" y="688301"/>
              <a:ext cx="3643746" cy="3675264"/>
            </a:xfrm>
            <a:prstGeom prst="rect">
              <a:avLst/>
            </a:prstGeom>
          </p:spPr>
        </p:pic>
        <p:pic>
          <p:nvPicPr>
            <p:cNvPr id="12" name="Picture 11" descr="Bottom Half of 2021-22 “Confirmation Page” view.&#10;&#10;Some states provide the option to transfer part of the applicant’s FAFSA information into a state aid application.  &#10;&#10;Parents of applicants are offered the option to transfer the parents’ data into another applicant's new FAFSA form by clicking the blue box saying “Does your brother or sister need to complete a FAFSA?”&#10;&#10;If the applicant leaves the confirmation view before they click this link, they will not be able to return to transfer data to the application of a sibling.&#10;" title="Bottom Half of 2021-22 “Confirmation Page” view.">
              <a:extLst>
                <a:ext uri="{FF2B5EF4-FFF2-40B4-BE49-F238E27FC236}">
                  <a16:creationId xmlns:a16="http://schemas.microsoft.com/office/drawing/2014/main" id="{B3431085-D3C6-4873-B3B8-4471736A864F}"/>
                </a:ext>
              </a:extLst>
            </p:cNvPr>
            <p:cNvPicPr>
              <a:picLocks noChangeAspect="1"/>
            </p:cNvPicPr>
            <p:nvPr/>
          </p:nvPicPr>
          <p:blipFill rotWithShape="1">
            <a:blip r:embed="rId3">
              <a:extLst>
                <a:ext uri="{28A0092B-C50C-407E-A947-70E740481C1C}">
                  <a14:useLocalDpi xmlns:a14="http://schemas.microsoft.com/office/drawing/2010/main" val="0"/>
                </a:ext>
              </a:extLst>
            </a:blip>
            <a:srcRect l="-44814" r="100000"/>
            <a:stretch/>
          </p:blipFill>
          <p:spPr>
            <a:xfrm>
              <a:off x="5359940" y="688299"/>
              <a:ext cx="1636204" cy="3689239"/>
            </a:xfrm>
            <a:prstGeom prst="rect">
              <a:avLst/>
            </a:prstGeom>
          </p:spPr>
        </p:pic>
      </p:grpSp>
      <p:sp>
        <p:nvSpPr>
          <p:cNvPr id="9" name="Oval 8"/>
          <p:cNvSpPr/>
          <p:nvPr/>
        </p:nvSpPr>
        <p:spPr>
          <a:xfrm>
            <a:off x="4953000" y="4464694"/>
            <a:ext cx="3059174" cy="145725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5911731"/>
      </p:ext>
    </p:extLst>
  </p:cSld>
  <p:clrMapOvr>
    <a:masterClrMapping/>
  </p:clrMapOvr>
  <p:transition spd="slow">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499733C8-8320-4CF0-8754-7D6D44F6E56D}"/>
              </a:ext>
            </a:extLst>
          </p:cNvPr>
          <p:cNvSpPr>
            <a:spLocks noChangeAspect="1"/>
          </p:cNvSpPr>
          <p:nvPr/>
        </p:nvSpPr>
        <p:spPr>
          <a:xfrm>
            <a:off x="5482377" y="3625707"/>
            <a:ext cx="1737360" cy="1737360"/>
          </a:xfrm>
          <a:prstGeom prst="ellipse">
            <a:avLst/>
          </a:prstGeom>
          <a:solidFill>
            <a:srgbClr val="005B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FFE6DEF3-7E2F-4374-85E4-C39EA1F97307}"/>
              </a:ext>
            </a:extLst>
          </p:cNvPr>
          <p:cNvSpPr>
            <a:spLocks noChangeAspect="1"/>
          </p:cNvSpPr>
          <p:nvPr/>
        </p:nvSpPr>
        <p:spPr>
          <a:xfrm>
            <a:off x="1206571" y="3667251"/>
            <a:ext cx="1737360" cy="1737360"/>
          </a:xfrm>
          <a:prstGeom prst="ellipse">
            <a:avLst/>
          </a:prstGeom>
          <a:solidFill>
            <a:srgbClr val="005B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7E4D7512-25FB-4B8A-8D06-70F4D612D5E1}"/>
              </a:ext>
            </a:extLst>
          </p:cNvPr>
          <p:cNvSpPr>
            <a:spLocks noChangeAspect="1"/>
          </p:cNvSpPr>
          <p:nvPr/>
        </p:nvSpPr>
        <p:spPr>
          <a:xfrm>
            <a:off x="3294635" y="1104138"/>
            <a:ext cx="1737360" cy="1737360"/>
          </a:xfrm>
          <a:prstGeom prst="ellipse">
            <a:avLst/>
          </a:prstGeom>
          <a:solidFill>
            <a:srgbClr val="005B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876D393F-205B-4B48-B071-EFB8956A97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0355" y="941279"/>
            <a:ext cx="1645920" cy="1645920"/>
          </a:xfrm>
          <a:prstGeom prst="rect">
            <a:avLst/>
          </a:prstGeom>
        </p:spPr>
      </p:pic>
      <p:sp>
        <p:nvSpPr>
          <p:cNvPr id="2" name="Title 1"/>
          <p:cNvSpPr>
            <a:spLocks noGrp="1"/>
          </p:cNvSpPr>
          <p:nvPr>
            <p:ph type="title"/>
          </p:nvPr>
        </p:nvSpPr>
        <p:spPr/>
        <p:txBody>
          <a:bodyPr>
            <a:normAutofit/>
          </a:bodyPr>
          <a:lstStyle/>
          <a:p>
            <a:r>
              <a:rPr lang="en-US" dirty="0"/>
              <a:t>FAFSA Processing Results</a:t>
            </a:r>
          </a:p>
        </p:txBody>
      </p:sp>
      <p:graphicFrame>
        <p:nvGraphicFramePr>
          <p:cNvPr id="3" name="Diagram 2"/>
          <p:cNvGraphicFramePr/>
          <p:nvPr>
            <p:extLst>
              <p:ext uri="{D42A27DB-BD31-4B8C-83A1-F6EECF244321}">
                <p14:modId xmlns:p14="http://schemas.microsoft.com/office/powerpoint/2010/main" val="2582006212"/>
              </p:ext>
            </p:extLst>
          </p:nvPr>
        </p:nvGraphicFramePr>
        <p:xfrm>
          <a:off x="457200" y="1320800"/>
          <a:ext cx="8153400" cy="462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raphic 5">
            <a:extLst>
              <a:ext uri="{FF2B5EF4-FFF2-40B4-BE49-F238E27FC236}">
                <a16:creationId xmlns:a16="http://schemas.microsoft.com/office/drawing/2014/main" id="{3C281BB1-61A6-4900-9B40-BFBD10A763B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36657" y="3363210"/>
            <a:ext cx="1828800" cy="1828800"/>
          </a:xfrm>
          <a:prstGeom prst="rect">
            <a:avLst/>
          </a:prstGeom>
        </p:spPr>
      </p:pic>
      <p:pic>
        <p:nvPicPr>
          <p:cNvPr id="10" name="Graphic 9">
            <a:extLst>
              <a:ext uri="{FF2B5EF4-FFF2-40B4-BE49-F238E27FC236}">
                <a16:creationId xmlns:a16="http://schemas.microsoft.com/office/drawing/2014/main" id="{9B6A51AE-2757-4423-91FC-E3B11ECBC61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07643" y="3536742"/>
            <a:ext cx="1554480" cy="1554480"/>
          </a:xfrm>
          <a:prstGeom prst="rect">
            <a:avLst/>
          </a:prstGeom>
        </p:spPr>
      </p:pic>
      <p:sp>
        <p:nvSpPr>
          <p:cNvPr id="13" name="Arrow: Right 12">
            <a:extLst>
              <a:ext uri="{FF2B5EF4-FFF2-40B4-BE49-F238E27FC236}">
                <a16:creationId xmlns:a16="http://schemas.microsoft.com/office/drawing/2014/main" id="{6843D1B6-ABDE-4998-9F0F-9FA10872153E}"/>
              </a:ext>
            </a:extLst>
          </p:cNvPr>
          <p:cNvSpPr/>
          <p:nvPr/>
        </p:nvSpPr>
        <p:spPr>
          <a:xfrm rot="8184329">
            <a:off x="2557288" y="2912109"/>
            <a:ext cx="978408" cy="484632"/>
          </a:xfrm>
          <a:prstGeom prst="rightArrow">
            <a:avLst/>
          </a:prstGeom>
          <a:solidFill>
            <a:srgbClr val="005B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Right 13">
            <a:extLst>
              <a:ext uri="{FF2B5EF4-FFF2-40B4-BE49-F238E27FC236}">
                <a16:creationId xmlns:a16="http://schemas.microsoft.com/office/drawing/2014/main" id="{A6C5E6F0-48F0-4410-B620-2589FCA103CF}"/>
              </a:ext>
            </a:extLst>
          </p:cNvPr>
          <p:cNvSpPr/>
          <p:nvPr/>
        </p:nvSpPr>
        <p:spPr>
          <a:xfrm rot="2961703">
            <a:off x="4813884" y="2962825"/>
            <a:ext cx="978408" cy="484632"/>
          </a:xfrm>
          <a:prstGeom prst="rightArrow">
            <a:avLst/>
          </a:prstGeom>
          <a:solidFill>
            <a:srgbClr val="005B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61D05D6F-D416-46DA-91BE-8B8C6CE55177}"/>
              </a:ext>
            </a:extLst>
          </p:cNvPr>
          <p:cNvSpPr txBox="1"/>
          <p:nvPr/>
        </p:nvSpPr>
        <p:spPr>
          <a:xfrm>
            <a:off x="3839453" y="2415389"/>
            <a:ext cx="685800"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CPS</a:t>
            </a:r>
          </a:p>
        </p:txBody>
      </p:sp>
      <p:sp>
        <p:nvSpPr>
          <p:cNvPr id="16" name="TextBox 15">
            <a:extLst>
              <a:ext uri="{FF2B5EF4-FFF2-40B4-BE49-F238E27FC236}">
                <a16:creationId xmlns:a16="http://schemas.microsoft.com/office/drawing/2014/main" id="{8A981705-558B-453A-9764-10FE9D4DE5B3}"/>
              </a:ext>
            </a:extLst>
          </p:cNvPr>
          <p:cNvSpPr txBox="1"/>
          <p:nvPr/>
        </p:nvSpPr>
        <p:spPr>
          <a:xfrm>
            <a:off x="1599343" y="4906556"/>
            <a:ext cx="1042780"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College</a:t>
            </a:r>
          </a:p>
        </p:txBody>
      </p:sp>
      <p:sp>
        <p:nvSpPr>
          <p:cNvPr id="17" name="TextBox 16">
            <a:extLst>
              <a:ext uri="{FF2B5EF4-FFF2-40B4-BE49-F238E27FC236}">
                <a16:creationId xmlns:a16="http://schemas.microsoft.com/office/drawing/2014/main" id="{BB9C1C6B-8288-437B-89FC-735ACF9DA1EB}"/>
              </a:ext>
            </a:extLst>
          </p:cNvPr>
          <p:cNvSpPr txBox="1"/>
          <p:nvPr/>
        </p:nvSpPr>
        <p:spPr>
          <a:xfrm>
            <a:off x="5805576" y="4858143"/>
            <a:ext cx="1042780"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Student</a:t>
            </a:r>
          </a:p>
        </p:txBody>
      </p:sp>
    </p:spTree>
    <p:extLst>
      <p:ext uri="{BB962C8B-B14F-4D97-AF65-F5344CB8AC3E}">
        <p14:creationId xmlns:p14="http://schemas.microsoft.com/office/powerpoint/2010/main" val="3765154677"/>
      </p:ext>
    </p:extLst>
  </p:cSld>
  <p:clrMapOvr>
    <a:masterClrMapping/>
  </p:clrMapOvr>
  <p:transition spd="slow">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p:txBody>
          <a:bodyPr/>
          <a:lstStyle/>
          <a:p>
            <a:pPr eaLnBrk="1" hangingPunct="1"/>
            <a:r>
              <a:rPr lang="en-US" dirty="0"/>
              <a:t>Making Corrections</a:t>
            </a:r>
          </a:p>
        </p:txBody>
      </p:sp>
      <p:sp>
        <p:nvSpPr>
          <p:cNvPr id="101378" name="Rectangle 3"/>
          <p:cNvSpPr>
            <a:spLocks noGrp="1" noChangeArrowheads="1"/>
          </p:cNvSpPr>
          <p:nvPr>
            <p:ph idx="1"/>
          </p:nvPr>
        </p:nvSpPr>
        <p:spPr>
          <a:xfrm>
            <a:off x="152400" y="1295400"/>
            <a:ext cx="8763000" cy="4525963"/>
          </a:xfrm>
        </p:spPr>
        <p:txBody>
          <a:bodyPr>
            <a:normAutofit/>
          </a:bodyPr>
          <a:lstStyle/>
          <a:p>
            <a:pPr>
              <a:lnSpc>
                <a:spcPct val="90000"/>
              </a:lnSpc>
              <a:tabLst>
                <a:tab pos="347663" algn="l"/>
              </a:tabLst>
            </a:pPr>
            <a:r>
              <a:rPr lang="en-US" dirty="0">
                <a:latin typeface="Arial" panose="020B0604020202020204" pitchFamily="34" charset="0"/>
                <a:cs typeface="Arial" panose="020B0604020202020204" pitchFamily="34" charset="0"/>
              </a:rPr>
              <a:t>Corrections to FAFSA data may be made on FAFSA on the Web</a:t>
            </a:r>
          </a:p>
          <a:p>
            <a:pPr marL="0" indent="0">
              <a:lnSpc>
                <a:spcPct val="90000"/>
              </a:lnSpc>
              <a:buNone/>
              <a:tabLst>
                <a:tab pos="347663" algn="l"/>
              </a:tabLst>
            </a:pPr>
            <a:endParaRPr lang="en-US" dirty="0">
              <a:latin typeface="Arial" panose="020B0604020202020204" pitchFamily="34" charset="0"/>
              <a:cs typeface="Arial" panose="020B0604020202020204" pitchFamily="34" charset="0"/>
            </a:endParaRPr>
          </a:p>
          <a:p>
            <a:pPr lvl="1">
              <a:lnSpc>
                <a:spcPct val="90000"/>
              </a:lnSpc>
              <a:tabLst>
                <a:tab pos="347663" algn="l"/>
              </a:tabLst>
            </a:pPr>
            <a:r>
              <a:rPr lang="en-US" dirty="0">
                <a:latin typeface="Arial" panose="020B0604020202020204" pitchFamily="34" charset="0"/>
                <a:cs typeface="Arial" panose="020B0604020202020204" pitchFamily="34" charset="0"/>
              </a:rPr>
              <a:t>Add more schools</a:t>
            </a:r>
          </a:p>
          <a:p>
            <a:pPr lvl="1">
              <a:lnSpc>
                <a:spcPct val="90000"/>
              </a:lnSpc>
              <a:tabLst>
                <a:tab pos="347663" algn="l"/>
              </a:tabLst>
            </a:pPr>
            <a:endParaRPr lang="en-US" dirty="0">
              <a:latin typeface="Arial" panose="020B0604020202020204" pitchFamily="34" charset="0"/>
              <a:cs typeface="Arial" panose="020B0604020202020204" pitchFamily="34" charset="0"/>
            </a:endParaRPr>
          </a:p>
          <a:p>
            <a:pPr lvl="1">
              <a:lnSpc>
                <a:spcPct val="90000"/>
              </a:lnSpc>
              <a:tabLst>
                <a:tab pos="347663" algn="l"/>
              </a:tabLst>
            </a:pPr>
            <a:r>
              <a:rPr lang="en-US" dirty="0">
                <a:latin typeface="Arial" panose="020B0604020202020204" pitchFamily="34" charset="0"/>
                <a:cs typeface="Arial" panose="020B0604020202020204" pitchFamily="34" charset="0"/>
              </a:rPr>
              <a:t>Correct any mistakes (school may ask you to document)</a:t>
            </a:r>
          </a:p>
          <a:p>
            <a:pPr marL="457200" lvl="1" indent="0">
              <a:lnSpc>
                <a:spcPct val="90000"/>
              </a:lnSpc>
              <a:buNone/>
              <a:tabLst>
                <a:tab pos="347663" algn="l"/>
              </a:tabLst>
            </a:pPr>
            <a:endParaRPr lang="en-US" dirty="0">
              <a:latin typeface="Arial" panose="020B0604020202020204" pitchFamily="34" charset="0"/>
              <a:cs typeface="Arial" panose="020B0604020202020204" pitchFamily="34" charset="0"/>
            </a:endParaRPr>
          </a:p>
          <a:p>
            <a:pPr lvl="1">
              <a:lnSpc>
                <a:spcPct val="90000"/>
              </a:lnSpc>
              <a:tabLst>
                <a:tab pos="347663" algn="l"/>
              </a:tabLst>
            </a:pPr>
            <a:r>
              <a:rPr lang="en-US" dirty="0">
                <a:latin typeface="Arial" panose="020B0604020202020204" pitchFamily="34" charset="0"/>
                <a:cs typeface="Arial" panose="020B0604020202020204" pitchFamily="34" charset="0"/>
              </a:rPr>
              <a:t>Do not UPDATE data such as assets/savings</a:t>
            </a:r>
          </a:p>
        </p:txBody>
      </p:sp>
    </p:spTree>
    <p:extLst>
      <p:ext uri="{BB962C8B-B14F-4D97-AF65-F5344CB8AC3E}">
        <p14:creationId xmlns:p14="http://schemas.microsoft.com/office/powerpoint/2010/main" val="2492511874"/>
      </p:ext>
    </p:extLst>
  </p:cSld>
  <p:clrMapOvr>
    <a:masterClrMapping/>
  </p:clrMapOvr>
  <p:transition spd="slow">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Processing Results</a:t>
            </a:r>
          </a:p>
        </p:txBody>
      </p:sp>
      <p:pic>
        <p:nvPicPr>
          <p:cNvPr id="4" name="Picture 3" descr="Screenshot of 2021-22 “My FAFSA” view where the applicant has a processed application.&#10;" title="2021-22 “My FAFSA” view where the applicant has a processed application">
            <a:extLst>
              <a:ext uri="{FF2B5EF4-FFF2-40B4-BE49-F238E27FC236}">
                <a16:creationId xmlns:a16="http://schemas.microsoft.com/office/drawing/2014/main" id="{E847F56D-DCDF-4F8F-9A8B-0CA6CCF4ABDB}"/>
              </a:ext>
            </a:extLst>
          </p:cNvPr>
          <p:cNvPicPr>
            <a:picLocks noChangeAspect="1"/>
          </p:cNvPicPr>
          <p:nvPr/>
        </p:nvPicPr>
        <p:blipFill rotWithShape="1">
          <a:blip r:embed="rId2">
            <a:extLst>
              <a:ext uri="{28A0092B-C50C-407E-A947-70E740481C1C}">
                <a14:useLocalDpi xmlns:a14="http://schemas.microsoft.com/office/drawing/2010/main" val="0"/>
              </a:ext>
            </a:extLst>
          </a:blip>
          <a:srcRect b="27681"/>
          <a:stretch/>
        </p:blipFill>
        <p:spPr>
          <a:xfrm>
            <a:off x="2133600" y="838200"/>
            <a:ext cx="5562600" cy="5460849"/>
          </a:xfrm>
          <a:prstGeom prst="rect">
            <a:avLst/>
          </a:prstGeom>
        </p:spPr>
      </p:pic>
      <p:sp>
        <p:nvSpPr>
          <p:cNvPr id="6" name="Left Arrow 8">
            <a:extLst>
              <a:ext uri="{FF2B5EF4-FFF2-40B4-BE49-F238E27FC236}">
                <a16:creationId xmlns:a16="http://schemas.microsoft.com/office/drawing/2014/main" id="{C511428F-CDD2-4666-93E7-F35BEF6F823E}"/>
              </a:ext>
            </a:extLst>
          </p:cNvPr>
          <p:cNvSpPr/>
          <p:nvPr/>
        </p:nvSpPr>
        <p:spPr>
          <a:xfrm rot="19080082">
            <a:off x="4630766" y="2896583"/>
            <a:ext cx="3838036" cy="164888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US" dirty="0"/>
              <a:t> Student Aid Report</a:t>
            </a:r>
          </a:p>
          <a:p>
            <a:pPr marL="742950" lvl="1" indent="-285750" algn="ctr">
              <a:buFont typeface="Arial" panose="020B0604020202020204" pitchFamily="34" charset="0"/>
              <a:buChar char="•"/>
            </a:pPr>
            <a:r>
              <a:rPr lang="en-US" dirty="0"/>
              <a:t>Make a Correction</a:t>
            </a:r>
          </a:p>
        </p:txBody>
      </p:sp>
    </p:spTree>
    <p:extLst>
      <p:ext uri="{BB962C8B-B14F-4D97-AF65-F5344CB8AC3E}">
        <p14:creationId xmlns:p14="http://schemas.microsoft.com/office/powerpoint/2010/main" val="3199755611"/>
      </p:ext>
    </p:extLst>
  </p:cSld>
  <p:clrMapOvr>
    <a:masterClrMapping/>
  </p:clrMapOvr>
  <p:transition spd="slow">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9E61E53E-FEB7-467A-AD11-E48EA1F248D1}"/>
              </a:ext>
            </a:extLst>
          </p:cNvPr>
          <p:cNvSpPr txBox="1">
            <a:spLocks noChangeArrowheads="1"/>
          </p:cNvSpPr>
          <p:nvPr/>
        </p:nvSpPr>
        <p:spPr>
          <a:xfrm>
            <a:off x="152400" y="281578"/>
            <a:ext cx="8839200" cy="937622"/>
          </a:xfrm>
          <a:prstGeom prst="rect">
            <a:avLst/>
          </a:prstGeom>
        </p:spPr>
        <p:txBody>
          <a:bodyPr/>
          <a:lstStyle>
            <a:lvl1pPr algn="l" defTabSz="914400" rtl="0" eaLnBrk="1" latinLnBrk="0" hangingPunct="1">
              <a:lnSpc>
                <a:spcPct val="90000"/>
              </a:lnSpc>
              <a:spcBef>
                <a:spcPct val="0"/>
              </a:spcBef>
              <a:buNone/>
              <a:defRPr sz="3600" kern="1200">
                <a:solidFill>
                  <a:srgbClr val="333399"/>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solidFill>
                  <a:srgbClr val="005B99"/>
                </a:solidFill>
              </a:rPr>
              <a:t>Special Circumstances</a:t>
            </a:r>
          </a:p>
        </p:txBody>
      </p:sp>
      <p:grpSp>
        <p:nvGrpSpPr>
          <p:cNvPr id="9" name="Group 8"/>
          <p:cNvGrpSpPr/>
          <p:nvPr/>
        </p:nvGrpSpPr>
        <p:grpSpPr>
          <a:xfrm>
            <a:off x="131164" y="878142"/>
            <a:ext cx="8462910" cy="4793432"/>
            <a:chOff x="130666" y="5357"/>
            <a:chExt cx="8660875" cy="5672225"/>
          </a:xfrm>
        </p:grpSpPr>
        <p:sp>
          <p:nvSpPr>
            <p:cNvPr id="10" name="Cloud Callout 9"/>
            <p:cNvSpPr/>
            <p:nvPr/>
          </p:nvSpPr>
          <p:spPr>
            <a:xfrm>
              <a:off x="6038270" y="5357"/>
              <a:ext cx="2753271" cy="2057400"/>
            </a:xfrm>
            <a:prstGeom prst="cloudCallout">
              <a:avLst>
                <a:gd name="adj1" fmla="val -23547"/>
                <a:gd name="adj2" fmla="val 148133"/>
              </a:avLst>
            </a:prstGeom>
            <a:solidFill>
              <a:schemeClr val="tx2">
                <a:lumMod val="7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Loss of Child Support</a:t>
              </a:r>
            </a:p>
          </p:txBody>
        </p:sp>
        <p:pic>
          <p:nvPicPr>
            <p:cNvPr id="1026" name="Picture 2" descr="T:\NASFAA U\Video Design and Tools\Common Craft Cut-Outs\Pack_Scene_2_PNG_0\village_landscap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620182"/>
              <a:ext cx="8400488"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Cloud Callout 2"/>
            <p:cNvSpPr/>
            <p:nvPr/>
          </p:nvSpPr>
          <p:spPr>
            <a:xfrm>
              <a:off x="257694" y="412880"/>
              <a:ext cx="4161663" cy="1939819"/>
            </a:xfrm>
            <a:prstGeom prst="cloudCallout">
              <a:avLst>
                <a:gd name="adj1" fmla="val 11247"/>
                <a:gd name="adj2" fmla="val 2016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Unusual uncovered medical/dental expenses</a:t>
              </a:r>
            </a:p>
          </p:txBody>
        </p:sp>
        <p:sp>
          <p:nvSpPr>
            <p:cNvPr id="6" name="Cloud Callout 5"/>
            <p:cNvSpPr/>
            <p:nvPr/>
          </p:nvSpPr>
          <p:spPr>
            <a:xfrm>
              <a:off x="130666" y="2129018"/>
              <a:ext cx="2127260" cy="1527761"/>
            </a:xfrm>
            <a:prstGeom prst="cloudCallout">
              <a:avLst>
                <a:gd name="adj1" fmla="val -4410"/>
                <a:gd name="adj2" fmla="val 86662"/>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Parent or spouse death</a:t>
              </a:r>
            </a:p>
          </p:txBody>
        </p:sp>
        <p:sp>
          <p:nvSpPr>
            <p:cNvPr id="5" name="Cloud Callout 4"/>
            <p:cNvSpPr/>
            <p:nvPr/>
          </p:nvSpPr>
          <p:spPr>
            <a:xfrm>
              <a:off x="3211268" y="1071704"/>
              <a:ext cx="3478570" cy="1538473"/>
            </a:xfrm>
            <a:prstGeom prst="cloudCallout">
              <a:avLst>
                <a:gd name="adj1" fmla="val 26825"/>
                <a:gd name="adj2" fmla="val 120209"/>
              </a:avLst>
            </a:prstGeom>
            <a:solidFill>
              <a:schemeClr val="accent1">
                <a:lumMod val="7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Extraordinary dependent care </a:t>
              </a:r>
            </a:p>
          </p:txBody>
        </p:sp>
        <p:sp>
          <p:nvSpPr>
            <p:cNvPr id="2" name="Cloud Callout 1"/>
            <p:cNvSpPr/>
            <p:nvPr/>
          </p:nvSpPr>
          <p:spPr>
            <a:xfrm>
              <a:off x="1748444" y="2345860"/>
              <a:ext cx="2570647" cy="1186398"/>
            </a:xfrm>
            <a:prstGeom prst="cloudCallout">
              <a:avLst>
                <a:gd name="adj1" fmla="val 22900"/>
                <a:gd name="adj2" fmla="val 156468"/>
              </a:avLst>
            </a:prstGeom>
            <a:solidFill>
              <a:srgbClr val="7FA3CF"/>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Loss of employment</a:t>
              </a:r>
            </a:p>
          </p:txBody>
        </p:sp>
        <p:sp>
          <p:nvSpPr>
            <p:cNvPr id="4" name="Cloud Callout 3"/>
            <p:cNvSpPr/>
            <p:nvPr/>
          </p:nvSpPr>
          <p:spPr>
            <a:xfrm>
              <a:off x="4051522" y="2352698"/>
              <a:ext cx="2638316" cy="955411"/>
            </a:xfrm>
            <a:prstGeom prst="cloudCallout">
              <a:avLst>
                <a:gd name="adj1" fmla="val -35368"/>
                <a:gd name="adj2" fmla="val 1799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Divorce</a:t>
              </a:r>
            </a:p>
          </p:txBody>
        </p:sp>
      </p:grpSp>
      <p:sp>
        <p:nvSpPr>
          <p:cNvPr id="13" name="Cloud Callout 2">
            <a:extLst>
              <a:ext uri="{FF2B5EF4-FFF2-40B4-BE49-F238E27FC236}">
                <a16:creationId xmlns:a16="http://schemas.microsoft.com/office/drawing/2014/main" id="{EE24C4B0-9059-45CF-9809-117CEECA1176}"/>
              </a:ext>
            </a:extLst>
          </p:cNvPr>
          <p:cNvSpPr/>
          <p:nvPr/>
        </p:nvSpPr>
        <p:spPr>
          <a:xfrm>
            <a:off x="6217112" y="2333544"/>
            <a:ext cx="2799277" cy="1764127"/>
          </a:xfrm>
          <a:prstGeom prst="cloudCallout">
            <a:avLst>
              <a:gd name="adj1" fmla="val -8974"/>
              <a:gd name="adj2" fmla="val 130561"/>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Student cannot obtain parental information</a:t>
            </a:r>
          </a:p>
        </p:txBody>
      </p:sp>
    </p:spTree>
    <p:extLst>
      <p:ext uri="{BB962C8B-B14F-4D97-AF65-F5344CB8AC3E}">
        <p14:creationId xmlns:p14="http://schemas.microsoft.com/office/powerpoint/2010/main" val="24782466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a:lstStyle/>
          <a:p>
            <a:pPr eaLnBrk="1" hangingPunct="1"/>
            <a:r>
              <a:rPr lang="en-US" dirty="0"/>
              <a:t>Special Circumstances</a:t>
            </a:r>
          </a:p>
        </p:txBody>
      </p:sp>
      <p:sp>
        <p:nvSpPr>
          <p:cNvPr id="103426" name="Rectangle 3"/>
          <p:cNvSpPr>
            <a:spLocks noGrp="1" noChangeArrowheads="1"/>
          </p:cNvSpPr>
          <p:nvPr>
            <p:ph idx="1"/>
          </p:nvPr>
        </p:nvSpPr>
        <p:spPr/>
        <p:txBody>
          <a:bodyPr>
            <a:normAutofit lnSpcReduction="10000"/>
          </a:bodyPr>
          <a:lstStyle/>
          <a:p>
            <a:pPr eaLnBrk="1" hangingPunct="1">
              <a:spcBef>
                <a:spcPts val="1800"/>
              </a:spcBef>
              <a:spcAft>
                <a:spcPts val="0"/>
              </a:spcAft>
            </a:pPr>
            <a:r>
              <a:rPr lang="en-US" dirty="0">
                <a:latin typeface="Arial" panose="020B0604020202020204" pitchFamily="34" charset="0"/>
                <a:cs typeface="Arial" panose="020B0604020202020204" pitchFamily="34" charset="0"/>
              </a:rPr>
              <a:t>Conditions exist that cannot be documented with the FAFSA</a:t>
            </a:r>
          </a:p>
          <a:p>
            <a:pPr eaLnBrk="1" hangingPunct="1">
              <a:spcBef>
                <a:spcPts val="1800"/>
              </a:spcBef>
              <a:spcAft>
                <a:spcPts val="0"/>
              </a:spcAft>
            </a:pPr>
            <a:r>
              <a:rPr lang="en-US" dirty="0">
                <a:latin typeface="Arial" panose="020B0604020202020204" pitchFamily="34" charset="0"/>
                <a:cs typeface="Arial" panose="020B0604020202020204" pitchFamily="34" charset="0"/>
              </a:rPr>
              <a:t>Send written explanation and documentation to your college’s financial aid office</a:t>
            </a:r>
          </a:p>
          <a:p>
            <a:pPr eaLnBrk="1" hangingPunct="1">
              <a:spcBef>
                <a:spcPts val="1800"/>
              </a:spcBef>
              <a:spcAft>
                <a:spcPts val="0"/>
              </a:spcAft>
            </a:pPr>
            <a:r>
              <a:rPr lang="en-US" dirty="0">
                <a:latin typeface="Arial" panose="020B0604020202020204" pitchFamily="34" charset="0"/>
                <a:cs typeface="Arial" panose="020B0604020202020204" pitchFamily="34" charset="0"/>
              </a:rPr>
              <a:t>College will review and request additional information if necessary</a:t>
            </a:r>
          </a:p>
          <a:p>
            <a:pPr eaLnBrk="1" hangingPunct="1">
              <a:spcBef>
                <a:spcPts val="1800"/>
              </a:spcBef>
              <a:spcAft>
                <a:spcPts val="0"/>
              </a:spcAft>
            </a:pPr>
            <a:r>
              <a:rPr lang="en-US" dirty="0">
                <a:latin typeface="Arial" panose="020B0604020202020204" pitchFamily="34" charset="0"/>
                <a:cs typeface="Arial" panose="020B0604020202020204" pitchFamily="34" charset="0"/>
              </a:rPr>
              <a:t>Decisions are final and cannot be appealed to U.S. Department of Education</a:t>
            </a:r>
          </a:p>
        </p:txBody>
      </p:sp>
    </p:spTree>
    <p:extLst>
      <p:ext uri="{BB962C8B-B14F-4D97-AF65-F5344CB8AC3E}">
        <p14:creationId xmlns:p14="http://schemas.microsoft.com/office/powerpoint/2010/main" val="630508311"/>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pPr eaLnBrk="1" hangingPunct="1"/>
            <a:r>
              <a:rPr lang="en-US" dirty="0"/>
              <a:t>FAFSA</a:t>
            </a:r>
          </a:p>
        </p:txBody>
      </p:sp>
      <p:sp>
        <p:nvSpPr>
          <p:cNvPr id="58370" name="Rectangle 3"/>
          <p:cNvSpPr>
            <a:spLocks noGrp="1" noChangeArrowheads="1"/>
          </p:cNvSpPr>
          <p:nvPr>
            <p:ph type="body" idx="1"/>
          </p:nvPr>
        </p:nvSpPr>
        <p:spPr>
          <a:xfrm>
            <a:off x="170793" y="914399"/>
            <a:ext cx="8839200" cy="5105401"/>
          </a:xfrm>
        </p:spPr>
        <p:txBody>
          <a:bodyPr>
            <a:normAutofit fontScale="55000" lnSpcReduction="20000"/>
          </a:bodyPr>
          <a:lstStyle/>
          <a:p>
            <a:pPr eaLnBrk="1" hangingPunct="1"/>
            <a:r>
              <a:rPr lang="en-US" dirty="0">
                <a:latin typeface="Arial" panose="020B0604020202020204" pitchFamily="34" charset="0"/>
                <a:cs typeface="Arial" panose="020B0604020202020204" pitchFamily="34" charset="0"/>
              </a:rPr>
              <a:t>Information used to calculate the </a:t>
            </a:r>
            <a:r>
              <a:rPr lang="en-US" b="1" u="sng" dirty="0">
                <a:latin typeface="Arial" panose="020B0604020202020204" pitchFamily="34" charset="0"/>
                <a:cs typeface="Arial" panose="020B0604020202020204" pitchFamily="34" charset="0"/>
              </a:rPr>
              <a:t>E</a:t>
            </a:r>
            <a:r>
              <a:rPr lang="en-US" b="1" dirty="0">
                <a:latin typeface="Arial" panose="020B0604020202020204" pitchFamily="34" charset="0"/>
                <a:cs typeface="Arial" panose="020B0604020202020204" pitchFamily="34" charset="0"/>
              </a:rPr>
              <a:t>xpected </a:t>
            </a:r>
            <a:r>
              <a:rPr lang="en-US" b="1" u="sng" dirty="0">
                <a:latin typeface="Arial" panose="020B0604020202020204" pitchFamily="34" charset="0"/>
                <a:cs typeface="Arial" panose="020B0604020202020204" pitchFamily="34" charset="0"/>
              </a:rPr>
              <a:t>F</a:t>
            </a:r>
            <a:r>
              <a:rPr lang="en-US" b="1" dirty="0">
                <a:latin typeface="Arial" panose="020B0604020202020204" pitchFamily="34" charset="0"/>
                <a:cs typeface="Arial" panose="020B0604020202020204" pitchFamily="34" charset="0"/>
              </a:rPr>
              <a:t>amily </a:t>
            </a:r>
            <a:r>
              <a:rPr lang="en-US" b="1" u="sng" dirty="0">
                <a:latin typeface="Arial" panose="020B0604020202020204" pitchFamily="34" charset="0"/>
                <a:cs typeface="Arial" panose="020B0604020202020204" pitchFamily="34" charset="0"/>
              </a:rPr>
              <a:t>C</a:t>
            </a:r>
            <a:r>
              <a:rPr lang="en-US" b="1" dirty="0">
                <a:latin typeface="Arial" panose="020B0604020202020204" pitchFamily="34" charset="0"/>
                <a:cs typeface="Arial" panose="020B0604020202020204" pitchFamily="34" charset="0"/>
              </a:rPr>
              <a:t>ontribution (EFC)</a:t>
            </a:r>
          </a:p>
          <a:p>
            <a:pPr marL="0" indent="0" eaLnBrk="1" hangingPunct="1">
              <a:buNone/>
            </a:pPr>
            <a:endParaRPr lang="en-US" b="1"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Measure of </a:t>
            </a:r>
            <a:r>
              <a:rPr lang="en-US" b="1" u="sng" dirty="0">
                <a:solidFill>
                  <a:srgbClr val="FF0000"/>
                </a:solidFill>
                <a:latin typeface="Arial" panose="020B0604020202020204" pitchFamily="34" charset="0"/>
                <a:cs typeface="Arial" panose="020B0604020202020204" pitchFamily="34" charset="0"/>
              </a:rPr>
              <a:t>2020</a:t>
            </a:r>
            <a:r>
              <a:rPr lang="en-US" dirty="0">
                <a:solidFill>
                  <a:srgbClr val="FF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taxable and untaxable income and </a:t>
            </a:r>
            <a:r>
              <a:rPr lang="en-US" b="1" u="sng" dirty="0">
                <a:solidFill>
                  <a:srgbClr val="FF0000"/>
                </a:solidFill>
                <a:latin typeface="Arial" panose="020B0604020202020204" pitchFamily="34" charset="0"/>
                <a:cs typeface="Arial" panose="020B0604020202020204" pitchFamily="34" charset="0"/>
              </a:rPr>
              <a:t>current</a:t>
            </a:r>
            <a:r>
              <a:rPr lang="en-US" dirty="0">
                <a:latin typeface="Arial" panose="020B0604020202020204" pitchFamily="34" charset="0"/>
                <a:cs typeface="Arial" panose="020B0604020202020204" pitchFamily="34" charset="0"/>
              </a:rPr>
              <a:t> assets of both student and parent</a:t>
            </a:r>
          </a:p>
          <a:p>
            <a:pPr marL="457200" lvl="1" indent="0">
              <a:buNone/>
            </a:pP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Other factors = </a:t>
            </a:r>
            <a:r>
              <a:rPr lang="en-US" b="1" dirty="0">
                <a:latin typeface="Arial" panose="020B0604020202020204" pitchFamily="34" charset="0"/>
                <a:cs typeface="Arial" panose="020B0604020202020204" pitchFamily="34" charset="0"/>
              </a:rPr>
              <a:t>family size, number in college and other demographic info </a:t>
            </a:r>
            <a:r>
              <a:rPr lang="en-US" dirty="0">
                <a:latin typeface="Arial" panose="020B0604020202020204" pitchFamily="34" charset="0"/>
                <a:cs typeface="Arial" panose="020B0604020202020204" pitchFamily="34" charset="0"/>
              </a:rPr>
              <a:t>such as marital status and the age of the older parent.</a:t>
            </a:r>
          </a:p>
          <a:p>
            <a:pPr eaLnBrk="1" hangingPunct="1">
              <a:spcBef>
                <a:spcPct val="75000"/>
              </a:spcBef>
            </a:pPr>
            <a:r>
              <a:rPr lang="en-US" dirty="0">
                <a:latin typeface="Arial" panose="020B0604020202020204" pitchFamily="34" charset="0"/>
                <a:cs typeface="Arial" panose="020B0604020202020204" pitchFamily="34" charset="0"/>
              </a:rPr>
              <a:t>Colleges use the </a:t>
            </a:r>
            <a:r>
              <a:rPr lang="en-US" b="1" u="sng" dirty="0">
                <a:latin typeface="Arial" panose="020B0604020202020204" pitchFamily="34" charset="0"/>
                <a:cs typeface="Arial" panose="020B0604020202020204" pitchFamily="34" charset="0"/>
              </a:rPr>
              <a:t>EFC</a:t>
            </a:r>
            <a:r>
              <a:rPr lang="en-US" dirty="0">
                <a:latin typeface="Arial" panose="020B0604020202020204" pitchFamily="34" charset="0"/>
                <a:cs typeface="Arial" panose="020B0604020202020204" pitchFamily="34" charset="0"/>
              </a:rPr>
              <a:t> to determine financial aid eligibility</a:t>
            </a:r>
          </a:p>
          <a:p>
            <a:pPr algn="ctr">
              <a:spcBef>
                <a:spcPct val="75000"/>
              </a:spcBef>
            </a:pPr>
            <a:r>
              <a:rPr lang="en-US" dirty="0">
                <a:latin typeface="Arial" panose="020B0604020202020204" pitchFamily="34" charset="0"/>
                <a:cs typeface="Arial" panose="020B0604020202020204" pitchFamily="34" charset="0"/>
              </a:rPr>
              <a:t>For the 20</a:t>
            </a:r>
            <a:r>
              <a:rPr lang="en-US" b="1" u="sng" dirty="0">
                <a:latin typeface="Arial" panose="020B0604020202020204" pitchFamily="34" charset="0"/>
                <a:cs typeface="Arial" panose="020B0604020202020204" pitchFamily="34" charset="0"/>
              </a:rPr>
              <a:t>22</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20</a:t>
            </a:r>
            <a:r>
              <a:rPr lang="en-US" b="1" u="sng" dirty="0">
                <a:latin typeface="Arial" panose="020B0604020202020204" pitchFamily="34" charset="0"/>
                <a:cs typeface="Arial" panose="020B0604020202020204" pitchFamily="34" charset="0"/>
              </a:rPr>
              <a:t>23</a:t>
            </a:r>
            <a:r>
              <a:rPr lang="en-US" dirty="0">
                <a:latin typeface="Arial" panose="020B0604020202020204" pitchFamily="34" charset="0"/>
                <a:cs typeface="Arial" panose="020B0604020202020204" pitchFamily="34" charset="0"/>
              </a:rPr>
              <a:t> academic year, the FAFSA may be completed beginning</a:t>
            </a:r>
          </a:p>
          <a:p>
            <a:pPr marL="0" indent="0" algn="ctr">
              <a:spcBef>
                <a:spcPct val="75000"/>
              </a:spcBef>
              <a:buNone/>
            </a:pPr>
            <a:r>
              <a:rPr lang="en-US" dirty="0">
                <a:latin typeface="Arial" panose="020B0604020202020204" pitchFamily="34" charset="0"/>
                <a:cs typeface="Arial" panose="020B0604020202020204" pitchFamily="34" charset="0"/>
              </a:rPr>
              <a:t>  </a:t>
            </a:r>
            <a:r>
              <a:rPr lang="en-US" b="1" u="sng" dirty="0">
                <a:solidFill>
                  <a:srgbClr val="FF0000"/>
                </a:solidFill>
                <a:latin typeface="Arial" panose="020B0604020202020204" pitchFamily="34" charset="0"/>
                <a:cs typeface="Arial" panose="020B0604020202020204" pitchFamily="34" charset="0"/>
              </a:rPr>
              <a:t>October 1, 2021</a:t>
            </a:r>
          </a:p>
          <a:p>
            <a:pPr>
              <a:spcBef>
                <a:spcPct val="75000"/>
              </a:spcBef>
            </a:pPr>
            <a:r>
              <a:rPr lang="en-US" b="1" dirty="0">
                <a:latin typeface="Arial" panose="020B0604020202020204" pitchFamily="34" charset="0"/>
                <a:cs typeface="Arial" panose="020B0604020202020204" pitchFamily="34" charset="0"/>
              </a:rPr>
              <a:t>NOTE: Re-apply/submit the FAFSA </a:t>
            </a:r>
            <a:r>
              <a:rPr lang="en-US" dirty="0">
                <a:latin typeface="Arial" panose="020B0604020202020204" pitchFamily="34" charset="0"/>
                <a:cs typeface="Arial" panose="020B0604020202020204" pitchFamily="34" charset="0"/>
              </a:rPr>
              <a:t>every year </a:t>
            </a:r>
          </a:p>
          <a:p>
            <a:pPr>
              <a:spcBef>
                <a:spcPct val="75000"/>
              </a:spcBef>
            </a:pPr>
            <a:r>
              <a:rPr lang="en-US" dirty="0">
                <a:latin typeface="Arial" panose="020B0604020202020204" pitchFamily="34" charset="0"/>
                <a:cs typeface="Arial" panose="020B0604020202020204" pitchFamily="34" charset="0"/>
              </a:rPr>
              <a:t>The earlier you file, the earlier you may receive your aid offer and the more aid you may be offered</a:t>
            </a:r>
          </a:p>
          <a:p>
            <a:pPr>
              <a:spcBef>
                <a:spcPct val="75000"/>
              </a:spcBef>
            </a:pPr>
            <a:r>
              <a:rPr lang="en-US" dirty="0">
                <a:latin typeface="Arial" panose="020B0604020202020204" pitchFamily="34" charset="0"/>
                <a:cs typeface="Arial" panose="020B0604020202020204" pitchFamily="34" charset="0"/>
              </a:rPr>
              <a:t>Most colleges set </a:t>
            </a:r>
            <a:r>
              <a:rPr lang="en-US" b="1" u="sng" dirty="0">
                <a:latin typeface="Arial" panose="020B0604020202020204" pitchFamily="34" charset="0"/>
                <a:cs typeface="Arial" panose="020B0604020202020204" pitchFamily="34" charset="0"/>
              </a:rPr>
              <a:t>FAFSA filing priority dates</a:t>
            </a:r>
          </a:p>
          <a:p>
            <a:pPr>
              <a:spcBef>
                <a:spcPct val="75000"/>
              </a:spcBef>
            </a:pPr>
            <a:r>
              <a:rPr lang="en-US" dirty="0">
                <a:latin typeface="Arial" panose="020B0604020202020204" pitchFamily="34" charset="0"/>
                <a:cs typeface="Arial" panose="020B0604020202020204" pitchFamily="34" charset="0"/>
              </a:rPr>
              <a:t>Admissions process vs. Financial Aid process</a:t>
            </a:r>
          </a:p>
          <a:p>
            <a:pPr>
              <a:spcBef>
                <a:spcPct val="75000"/>
              </a:spcBef>
            </a:pPr>
            <a:endParaRPr lang="en-US" dirty="0">
              <a:latin typeface="Arial" panose="020B0604020202020204" pitchFamily="34" charset="0"/>
              <a:cs typeface="Arial" panose="020B0604020202020204" pitchFamily="34" charset="0"/>
            </a:endParaRPr>
          </a:p>
          <a:p>
            <a:pPr marL="0" indent="0">
              <a:spcBef>
                <a:spcPct val="75000"/>
              </a:spcBef>
              <a:buNone/>
            </a:pP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07314">
            <a:off x="7118682" y="4878146"/>
            <a:ext cx="1249170" cy="995960"/>
          </a:xfrm>
          <a:prstGeom prst="rect">
            <a:avLst/>
          </a:prstGeom>
        </p:spPr>
      </p:pic>
    </p:spTree>
    <p:extLst>
      <p:ext uri="{BB962C8B-B14F-4D97-AF65-F5344CB8AC3E}">
        <p14:creationId xmlns:p14="http://schemas.microsoft.com/office/powerpoint/2010/main" val="486568676"/>
      </p:ext>
    </p:extLst>
  </p:cSld>
  <p:clrMapOvr>
    <a:masterClrMapping/>
  </p:clrMapOvr>
  <p:transition spd="slow">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Aid Office reviews FAFSA</a:t>
            </a:r>
          </a:p>
        </p:txBody>
      </p:sp>
      <p:sp>
        <p:nvSpPr>
          <p:cNvPr id="3" name="Content Placeholder 2"/>
          <p:cNvSpPr>
            <a:spLocks noGrp="1"/>
          </p:cNvSpPr>
          <p:nvPr>
            <p:ph idx="1"/>
          </p:nvPr>
        </p:nvSpPr>
        <p:spPr/>
        <p:txBody>
          <a:bodyPr>
            <a:normAutofit lnSpcReduction="10000"/>
          </a:bodyPr>
          <a:lstStyle/>
          <a:p>
            <a:r>
              <a:rPr lang="en-US" sz="2800" b="1" dirty="0"/>
              <a:t>May request additional information</a:t>
            </a:r>
          </a:p>
          <a:p>
            <a:pPr lvl="1"/>
            <a:r>
              <a:rPr lang="en-US" dirty="0"/>
              <a:t>Verification of Income</a:t>
            </a:r>
          </a:p>
          <a:p>
            <a:pPr lvl="1"/>
            <a:r>
              <a:rPr lang="en-US" dirty="0"/>
              <a:t>Household size/Number in college</a:t>
            </a:r>
          </a:p>
          <a:p>
            <a:pPr marL="457200" lvl="1" indent="0">
              <a:buNone/>
            </a:pPr>
            <a:endParaRPr lang="en-US" dirty="0"/>
          </a:p>
          <a:p>
            <a:r>
              <a:rPr lang="en-US" sz="2800" b="1" dirty="0"/>
              <a:t>Determines Financial Aid Offer</a:t>
            </a:r>
          </a:p>
          <a:p>
            <a:pPr lvl="1"/>
            <a:r>
              <a:rPr lang="en-US" dirty="0"/>
              <a:t>Usually emailed</a:t>
            </a:r>
          </a:p>
          <a:p>
            <a:pPr lvl="1"/>
            <a:r>
              <a:rPr lang="en-US" dirty="0"/>
              <a:t>Amount of Aid awarded from each program</a:t>
            </a:r>
          </a:p>
          <a:p>
            <a:pPr lvl="1"/>
            <a:r>
              <a:rPr lang="en-US" dirty="0"/>
              <a:t>How and When aid is disbursed</a:t>
            </a:r>
          </a:p>
          <a:p>
            <a:pPr lvl="1"/>
            <a:r>
              <a:rPr lang="en-US" dirty="0"/>
              <a:t>Terms and Conditions of student’s award</a:t>
            </a:r>
          </a:p>
          <a:p>
            <a:pPr marL="0" indent="0">
              <a:buNone/>
            </a:pPr>
            <a:endParaRPr lang="en-US" dirty="0"/>
          </a:p>
        </p:txBody>
      </p:sp>
    </p:spTree>
    <p:extLst>
      <p:ext uri="{BB962C8B-B14F-4D97-AF65-F5344CB8AC3E}">
        <p14:creationId xmlns:p14="http://schemas.microsoft.com/office/powerpoint/2010/main" val="3540561482"/>
      </p:ext>
    </p:extLst>
  </p:cSld>
  <p:clrMapOvr>
    <a:masterClrMapping/>
  </p:clrMapOvr>
  <p:transition spd="slow">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97F297-8352-434F-AD55-F488F282D235}"/>
              </a:ext>
            </a:extLst>
          </p:cNvPr>
          <p:cNvSpPr>
            <a:spLocks noGrp="1"/>
          </p:cNvSpPr>
          <p:nvPr>
            <p:ph idx="1"/>
          </p:nvPr>
        </p:nvSpPr>
        <p:spPr/>
        <p:txBody>
          <a:bodyPr>
            <a:normAutofit/>
          </a:bodyPr>
          <a:lstStyle/>
          <a:p>
            <a:r>
              <a:rPr lang="en-US" sz="2800" dirty="0"/>
              <a:t>Most colleges/universities use a </a:t>
            </a:r>
            <a:r>
              <a:rPr lang="en-US" sz="2800" b="1" dirty="0"/>
              <a:t>school portal</a:t>
            </a:r>
          </a:p>
          <a:p>
            <a:pPr lvl="1"/>
            <a:r>
              <a:rPr lang="en-US" sz="2400" dirty="0"/>
              <a:t> an online resource that students can access to register for classes, view financial aid and billing. </a:t>
            </a:r>
          </a:p>
          <a:p>
            <a:pPr marL="0" indent="0">
              <a:buNone/>
            </a:pPr>
            <a:endParaRPr lang="en-US" sz="2800" dirty="0"/>
          </a:p>
          <a:p>
            <a:r>
              <a:rPr lang="en-US" sz="2800" dirty="0"/>
              <a:t>Most colleges/universities use a </a:t>
            </a:r>
            <a:r>
              <a:rPr lang="en-US" sz="2800" b="1" dirty="0"/>
              <a:t>school assigned email </a:t>
            </a:r>
            <a:r>
              <a:rPr lang="en-US" sz="2800" dirty="0"/>
              <a:t>account </a:t>
            </a:r>
          </a:p>
          <a:p>
            <a:pPr lvl="1"/>
            <a:r>
              <a:rPr lang="en-US" sz="2400" dirty="0"/>
              <a:t>students are required to activate and check regularly. </a:t>
            </a:r>
          </a:p>
          <a:p>
            <a:pPr lvl="1"/>
            <a:r>
              <a:rPr lang="en-US" sz="2400" dirty="0"/>
              <a:t>Schools will begin to communicate with the student primarily through this email account. </a:t>
            </a:r>
          </a:p>
          <a:p>
            <a:endParaRPr lang="en-US" dirty="0"/>
          </a:p>
        </p:txBody>
      </p:sp>
      <p:sp>
        <p:nvSpPr>
          <p:cNvPr id="3" name="Title 2">
            <a:extLst>
              <a:ext uri="{FF2B5EF4-FFF2-40B4-BE49-F238E27FC236}">
                <a16:creationId xmlns:a16="http://schemas.microsoft.com/office/drawing/2014/main" id="{0511E31C-1EE7-4EE5-BB35-84357F4C0E2A}"/>
              </a:ext>
            </a:extLst>
          </p:cNvPr>
          <p:cNvSpPr>
            <a:spLocks noGrp="1"/>
          </p:cNvSpPr>
          <p:nvPr>
            <p:ph type="title"/>
          </p:nvPr>
        </p:nvSpPr>
        <p:spPr/>
        <p:txBody>
          <a:bodyPr>
            <a:normAutofit/>
          </a:bodyPr>
          <a:lstStyle/>
          <a:p>
            <a:r>
              <a:rPr lang="en-US" sz="3200" dirty="0"/>
              <a:t>College Communications with the student</a:t>
            </a:r>
          </a:p>
        </p:txBody>
      </p:sp>
    </p:spTree>
    <p:extLst>
      <p:ext uri="{BB962C8B-B14F-4D97-AF65-F5344CB8AC3E}">
        <p14:creationId xmlns:p14="http://schemas.microsoft.com/office/powerpoint/2010/main" val="1463583509"/>
      </p:ext>
    </p:extLst>
  </p:cSld>
  <p:clrMapOvr>
    <a:masterClrMapping/>
  </p:clrMapOvr>
  <p:transition spd="slow">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4E46C2-A67C-4371-BAA3-63612A06262F}"/>
              </a:ext>
            </a:extLst>
          </p:cNvPr>
          <p:cNvSpPr>
            <a:spLocks noGrp="1"/>
          </p:cNvSpPr>
          <p:nvPr>
            <p:ph idx="1"/>
          </p:nvPr>
        </p:nvSpPr>
        <p:spPr>
          <a:xfrm>
            <a:off x="141914" y="914400"/>
            <a:ext cx="8839200" cy="4572000"/>
          </a:xfrm>
        </p:spPr>
        <p:txBody>
          <a:bodyPr/>
          <a:lstStyle/>
          <a:p>
            <a:r>
              <a:rPr lang="en-US" sz="2800" dirty="0"/>
              <a:t>Once a student enrolls in college, their college record (academics and finances) become protected under FERPA and students would need to give parent/guardian permission to access this information if they choose. EXAMPLE Below: </a:t>
            </a:r>
          </a:p>
          <a:p>
            <a:pPr marL="0" indent="0">
              <a:buNone/>
            </a:pPr>
            <a:endParaRPr lang="en-US" dirty="0"/>
          </a:p>
        </p:txBody>
      </p:sp>
      <p:sp>
        <p:nvSpPr>
          <p:cNvPr id="3" name="Title 2">
            <a:extLst>
              <a:ext uri="{FF2B5EF4-FFF2-40B4-BE49-F238E27FC236}">
                <a16:creationId xmlns:a16="http://schemas.microsoft.com/office/drawing/2014/main" id="{216353A9-0533-4B87-9DA5-DD3AEF718C26}"/>
              </a:ext>
            </a:extLst>
          </p:cNvPr>
          <p:cNvSpPr>
            <a:spLocks noGrp="1"/>
          </p:cNvSpPr>
          <p:nvPr>
            <p:ph type="title"/>
          </p:nvPr>
        </p:nvSpPr>
        <p:spPr/>
        <p:txBody>
          <a:bodyPr>
            <a:normAutofit/>
          </a:bodyPr>
          <a:lstStyle/>
          <a:p>
            <a:r>
              <a:rPr lang="en-US" sz="3200" dirty="0"/>
              <a:t>College Communications with the student</a:t>
            </a:r>
          </a:p>
        </p:txBody>
      </p:sp>
      <p:pic>
        <p:nvPicPr>
          <p:cNvPr id="5" name="Picture 4">
            <a:extLst>
              <a:ext uri="{FF2B5EF4-FFF2-40B4-BE49-F238E27FC236}">
                <a16:creationId xmlns:a16="http://schemas.microsoft.com/office/drawing/2014/main" id="{4345A505-B219-43CA-94C3-B0EF53FA0D9C}"/>
              </a:ext>
            </a:extLst>
          </p:cNvPr>
          <p:cNvPicPr>
            <a:picLocks noChangeAspect="1"/>
          </p:cNvPicPr>
          <p:nvPr/>
        </p:nvPicPr>
        <p:blipFill>
          <a:blip r:embed="rId2"/>
          <a:stretch>
            <a:fillRect/>
          </a:stretch>
        </p:blipFill>
        <p:spPr>
          <a:xfrm>
            <a:off x="1371600" y="3214383"/>
            <a:ext cx="6866564" cy="2855139"/>
          </a:xfrm>
          <a:prstGeom prst="rect">
            <a:avLst/>
          </a:prstGeom>
        </p:spPr>
      </p:pic>
    </p:spTree>
    <p:extLst>
      <p:ext uri="{BB962C8B-B14F-4D97-AF65-F5344CB8AC3E}">
        <p14:creationId xmlns:p14="http://schemas.microsoft.com/office/powerpoint/2010/main" val="2223435908"/>
      </p:ext>
    </p:extLst>
  </p:cSld>
  <p:clrMapOvr>
    <a:masterClrMapping/>
  </p:clrMapOvr>
  <p:transition spd="slow">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1143000"/>
            <a:ext cx="7315200" cy="3539430"/>
          </a:xfrm>
          <a:prstGeom prst="rect">
            <a:avLst/>
          </a:prstGeom>
        </p:spPr>
        <p:txBody>
          <a:bodyPr wrap="square">
            <a:spAutoFit/>
          </a:bodyPr>
          <a:lstStyle/>
          <a:p>
            <a:r>
              <a:rPr lang="en-US" sz="32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400" b="1" u="sng" dirty="0">
                <a:solidFill>
                  <a:srgbClr val="0563C1"/>
                </a:solidFill>
                <a:latin typeface="Andalus"/>
                <a:ea typeface="Calibri" panose="020F0502020204030204" pitchFamily="34" charset="0"/>
                <a:cs typeface="Times New Roman" panose="02020603050405020304" pitchFamily="18" charset="0"/>
              </a:rPr>
              <a:t>Faith Phillips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400" b="1" dirty="0">
                <a:latin typeface="Andalus"/>
                <a:ea typeface="Calibri" panose="020F0502020204030204" pitchFamily="34" charset="0"/>
                <a:cs typeface="Times New Roman" panose="02020603050405020304" pitchFamily="18" charset="0"/>
              </a:rPr>
              <a:t>Director of Student Financial Services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400" b="1" dirty="0">
                <a:latin typeface="Andalus"/>
                <a:ea typeface="Calibri" panose="020F0502020204030204" pitchFamily="34" charset="0"/>
                <a:cs typeface="Times New Roman" panose="02020603050405020304" pitchFamily="18" charset="0"/>
              </a:rPr>
              <a:t>The Ohio State University at Newark</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400" b="1" dirty="0">
                <a:latin typeface="Andalus"/>
                <a:ea typeface="Calibri" panose="020F0502020204030204" pitchFamily="34" charset="0"/>
                <a:cs typeface="Times New Roman" panose="02020603050405020304" pitchFamily="18" charset="0"/>
              </a:rPr>
              <a:t>Central Ohio Technical College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400" b="1" dirty="0">
                <a:latin typeface="Andalus"/>
                <a:ea typeface="Calibri" panose="020F0502020204030204" pitchFamily="34" charset="0"/>
                <a:cs typeface="Times New Roman" panose="02020603050405020304" pitchFamily="18" charset="0"/>
              </a:rPr>
              <a:t>740-366-9492</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400" b="1" u="sng" dirty="0">
                <a:solidFill>
                  <a:srgbClr val="0000FF"/>
                </a:solidFill>
                <a:latin typeface="Andalus"/>
                <a:ea typeface="Calibri" panose="020F0502020204030204" pitchFamily="34" charset="0"/>
                <a:cs typeface="Times New Roman" panose="02020603050405020304" pitchFamily="18" charset="0"/>
                <a:hlinkClick r:id="rId2"/>
              </a:rPr>
              <a:t>phillips.495@osu.edu</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400" b="1" dirty="0">
                <a:latin typeface="Calibri" panose="020F050202020403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4006257"/>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D6ACE746-39D5-443C-A348-D9F47A9553C5}"/>
              </a:ext>
            </a:extLst>
          </p:cNvPr>
          <p:cNvSpPr>
            <a:spLocks noChangeAspect="1"/>
          </p:cNvSpPr>
          <p:nvPr/>
        </p:nvSpPr>
        <p:spPr>
          <a:xfrm>
            <a:off x="2667000" y="1600200"/>
            <a:ext cx="4114800" cy="411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BCB0993-8E78-4227-BCFE-4037E23B15AC}"/>
              </a:ext>
            </a:extLst>
          </p:cNvPr>
          <p:cNvSpPr>
            <a:spLocks noGrp="1"/>
          </p:cNvSpPr>
          <p:nvPr>
            <p:ph type="title"/>
          </p:nvPr>
        </p:nvSpPr>
        <p:spPr/>
        <p:txBody>
          <a:bodyPr/>
          <a:lstStyle/>
          <a:p>
            <a:r>
              <a:rPr lang="en-US" dirty="0"/>
              <a:t>Sources of Financial Aid</a:t>
            </a:r>
          </a:p>
        </p:txBody>
      </p:sp>
      <p:sp>
        <p:nvSpPr>
          <p:cNvPr id="4" name="Rectangle: Rounded Corners 3">
            <a:extLst>
              <a:ext uri="{FF2B5EF4-FFF2-40B4-BE49-F238E27FC236}">
                <a16:creationId xmlns:a16="http://schemas.microsoft.com/office/drawing/2014/main" id="{E4F802F6-2AC1-458A-97D1-724FB0D5A8DD}"/>
              </a:ext>
            </a:extLst>
          </p:cNvPr>
          <p:cNvSpPr/>
          <p:nvPr/>
        </p:nvSpPr>
        <p:spPr>
          <a:xfrm>
            <a:off x="3581400" y="1143000"/>
            <a:ext cx="2286000" cy="1097280"/>
          </a:xfrm>
          <a:prstGeom prst="roundRect">
            <a:avLst/>
          </a:prstGeom>
          <a:solidFill>
            <a:srgbClr val="70AC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Federal Government</a:t>
            </a:r>
          </a:p>
        </p:txBody>
      </p:sp>
      <p:sp>
        <p:nvSpPr>
          <p:cNvPr id="5" name="Rectangle: Rounded Corners 4">
            <a:extLst>
              <a:ext uri="{FF2B5EF4-FFF2-40B4-BE49-F238E27FC236}">
                <a16:creationId xmlns:a16="http://schemas.microsoft.com/office/drawing/2014/main" id="{466C2856-6045-4D2B-8A2C-BABE45A104D6}"/>
              </a:ext>
            </a:extLst>
          </p:cNvPr>
          <p:cNvSpPr/>
          <p:nvPr/>
        </p:nvSpPr>
        <p:spPr>
          <a:xfrm>
            <a:off x="5638800" y="2588623"/>
            <a:ext cx="2286000" cy="109728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States</a:t>
            </a:r>
          </a:p>
        </p:txBody>
      </p:sp>
      <p:sp>
        <p:nvSpPr>
          <p:cNvPr id="6" name="Rectangle: Rounded Corners 5">
            <a:extLst>
              <a:ext uri="{FF2B5EF4-FFF2-40B4-BE49-F238E27FC236}">
                <a16:creationId xmlns:a16="http://schemas.microsoft.com/office/drawing/2014/main" id="{4F86BE0F-FDFD-4AD9-B5A7-83E9EB0175E5}"/>
              </a:ext>
            </a:extLst>
          </p:cNvPr>
          <p:cNvSpPr/>
          <p:nvPr/>
        </p:nvSpPr>
        <p:spPr>
          <a:xfrm>
            <a:off x="5257800" y="4343400"/>
            <a:ext cx="2286000" cy="1097280"/>
          </a:xfrm>
          <a:prstGeom prst="roundRect">
            <a:avLst/>
          </a:prstGeom>
          <a:solidFill>
            <a:srgbClr val="9002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College and Universities</a:t>
            </a:r>
          </a:p>
        </p:txBody>
      </p:sp>
      <p:sp>
        <p:nvSpPr>
          <p:cNvPr id="7" name="Rectangle: Rounded Corners 6">
            <a:extLst>
              <a:ext uri="{FF2B5EF4-FFF2-40B4-BE49-F238E27FC236}">
                <a16:creationId xmlns:a16="http://schemas.microsoft.com/office/drawing/2014/main" id="{A5D71047-7555-47AA-ADA3-E79A7E50F23D}"/>
              </a:ext>
            </a:extLst>
          </p:cNvPr>
          <p:cNvSpPr/>
          <p:nvPr/>
        </p:nvSpPr>
        <p:spPr>
          <a:xfrm>
            <a:off x="2057400" y="4343400"/>
            <a:ext cx="2286000" cy="109728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Private Sources</a:t>
            </a:r>
          </a:p>
        </p:txBody>
      </p:sp>
      <p:sp>
        <p:nvSpPr>
          <p:cNvPr id="8" name="Rectangle: Rounded Corners 7">
            <a:extLst>
              <a:ext uri="{FF2B5EF4-FFF2-40B4-BE49-F238E27FC236}">
                <a16:creationId xmlns:a16="http://schemas.microsoft.com/office/drawing/2014/main" id="{10349136-4240-4CAF-ABC9-4C6829FD2E9C}"/>
              </a:ext>
            </a:extLst>
          </p:cNvPr>
          <p:cNvSpPr/>
          <p:nvPr/>
        </p:nvSpPr>
        <p:spPr>
          <a:xfrm>
            <a:off x="1524000" y="2588623"/>
            <a:ext cx="2286000" cy="109728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Employers</a:t>
            </a:r>
          </a:p>
        </p:txBody>
      </p:sp>
      <p:sp>
        <p:nvSpPr>
          <p:cNvPr id="3" name="Date Placeholder 2"/>
          <p:cNvSpPr>
            <a:spLocks noGrp="1"/>
          </p:cNvSpPr>
          <p:nvPr>
            <p:ph type="dt" sz="half" idx="10"/>
          </p:nvPr>
        </p:nvSpPr>
        <p:spPr/>
        <p:txBody>
          <a:bodyPr/>
          <a:lstStyle/>
          <a:p>
            <a:fld id="{44E44743-E7B8-4DB6-8850-123FCD538F0B}" type="datetime1">
              <a:rPr lang="en-US" smtClean="0"/>
              <a:t>9/17/2021</a:t>
            </a:fld>
            <a:endParaRPr lang="en-US" dirty="0"/>
          </a:p>
        </p:txBody>
      </p:sp>
    </p:spTree>
    <p:extLst>
      <p:ext uri="{BB962C8B-B14F-4D97-AF65-F5344CB8AC3E}">
        <p14:creationId xmlns:p14="http://schemas.microsoft.com/office/powerpoint/2010/main" val="453199789"/>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r>
              <a:rPr lang="en-US" dirty="0"/>
              <a:t>FAFSA on the Web </a:t>
            </a:r>
            <a:r>
              <a:rPr lang="en-US" dirty="0">
                <a:solidFill>
                  <a:schemeClr val="tx2"/>
                </a:solidFill>
              </a:rPr>
              <a:t>(FOTW)</a:t>
            </a:r>
            <a:endParaRPr lang="en-US" dirty="0"/>
          </a:p>
        </p:txBody>
      </p:sp>
      <p:sp>
        <p:nvSpPr>
          <p:cNvPr id="26627" name="Rectangle 3"/>
          <p:cNvSpPr>
            <a:spLocks noGrp="1" noChangeArrowheads="1"/>
          </p:cNvSpPr>
          <p:nvPr>
            <p:ph idx="1"/>
          </p:nvPr>
        </p:nvSpPr>
        <p:spPr/>
        <p:txBody>
          <a:bodyPr>
            <a:normAutofit fontScale="92500" lnSpcReduction="20000"/>
          </a:bodyPr>
          <a:lstStyle/>
          <a:p>
            <a:pPr eaLnBrk="1" hangingPunct="1">
              <a:spcBef>
                <a:spcPts val="2400"/>
              </a:spcBef>
              <a:defRPr/>
            </a:pPr>
            <a:r>
              <a:rPr lang="en-US" dirty="0">
                <a:latin typeface="Arial" panose="020B0604020202020204" pitchFamily="34" charset="0"/>
                <a:cs typeface="Arial" panose="020B0604020202020204" pitchFamily="34" charset="0"/>
              </a:rPr>
              <a:t>Built-in edits to prevent costly errors</a:t>
            </a:r>
          </a:p>
          <a:p>
            <a:pPr eaLnBrk="1" hangingPunct="1">
              <a:spcBef>
                <a:spcPts val="2400"/>
              </a:spcBef>
              <a:defRPr/>
            </a:pPr>
            <a:r>
              <a:rPr lang="en-US" dirty="0">
                <a:latin typeface="Arial" panose="020B0604020202020204" pitchFamily="34" charset="0"/>
                <a:cs typeface="Arial" panose="020B0604020202020204" pitchFamily="34" charset="0"/>
              </a:rPr>
              <a:t>Skip-logic allows student and/or parent to skip unnecessary questions</a:t>
            </a:r>
          </a:p>
          <a:p>
            <a:pPr eaLnBrk="1" hangingPunct="1">
              <a:spcBef>
                <a:spcPts val="2400"/>
              </a:spcBef>
              <a:defRPr/>
            </a:pPr>
            <a:r>
              <a:rPr lang="en-US" dirty="0">
                <a:latin typeface="Arial" panose="020B0604020202020204" pitchFamily="34" charset="0"/>
                <a:cs typeface="Arial" panose="020B0604020202020204" pitchFamily="34" charset="0"/>
              </a:rPr>
              <a:t>Option to use Internal Revenue Service (IRS) Data Retrieval Tool to import tax data</a:t>
            </a:r>
          </a:p>
          <a:p>
            <a:pPr eaLnBrk="1" hangingPunct="1">
              <a:spcBef>
                <a:spcPts val="2400"/>
              </a:spcBef>
              <a:defRPr/>
            </a:pPr>
            <a:r>
              <a:rPr lang="en-US" dirty="0">
                <a:latin typeface="Arial" panose="020B0604020202020204" pitchFamily="34" charset="0"/>
                <a:cs typeface="Arial" panose="020B0604020202020204" pitchFamily="34" charset="0"/>
              </a:rPr>
              <a:t>More timely submission process</a:t>
            </a:r>
          </a:p>
          <a:p>
            <a:pPr eaLnBrk="1" hangingPunct="1">
              <a:spcBef>
                <a:spcPts val="2400"/>
              </a:spcBef>
              <a:defRPr/>
            </a:pPr>
            <a:r>
              <a:rPr lang="en-US" dirty="0">
                <a:latin typeface="Arial" panose="020B0604020202020204" pitchFamily="34" charset="0"/>
                <a:cs typeface="Arial" panose="020B0604020202020204" pitchFamily="34" charset="0"/>
              </a:rPr>
              <a:t>Detailed instructions</a:t>
            </a:r>
          </a:p>
          <a:p>
            <a:pPr eaLnBrk="1" hangingPunct="1">
              <a:spcBef>
                <a:spcPts val="2400"/>
              </a:spcBef>
              <a:defRPr/>
            </a:pPr>
            <a:r>
              <a:rPr lang="en-US" dirty="0">
                <a:latin typeface="Arial" panose="020B0604020202020204" pitchFamily="34" charset="0"/>
                <a:cs typeface="Arial" panose="020B0604020202020204" pitchFamily="34" charset="0"/>
              </a:rPr>
              <a:t>Simplified process in future years</a:t>
            </a:r>
          </a:p>
        </p:txBody>
      </p:sp>
    </p:spTree>
    <p:extLst>
      <p:ext uri="{BB962C8B-B14F-4D97-AF65-F5344CB8AC3E}">
        <p14:creationId xmlns:p14="http://schemas.microsoft.com/office/powerpoint/2010/main" val="4029663764"/>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76200" y="0"/>
            <a:ext cx="8610600" cy="1143000"/>
          </a:xfrm>
        </p:spPr>
        <p:txBody>
          <a:bodyPr>
            <a:normAutofit fontScale="90000"/>
          </a:bodyPr>
          <a:lstStyle/>
          <a:p>
            <a:pPr algn="ctr" eaLnBrk="1" hangingPunct="1"/>
            <a:r>
              <a:rPr lang="en-US" b="1" dirty="0">
                <a:solidFill>
                  <a:srgbClr val="1B4187"/>
                </a:solidFill>
              </a:rPr>
              <a:t>Federal Student Aid ID</a:t>
            </a:r>
            <a:br>
              <a:rPr lang="en-US" b="1" dirty="0">
                <a:solidFill>
                  <a:srgbClr val="1B4187"/>
                </a:solidFill>
              </a:rPr>
            </a:br>
            <a:r>
              <a:rPr lang="en-US" b="1" dirty="0">
                <a:solidFill>
                  <a:srgbClr val="1B4187"/>
                </a:solidFill>
              </a:rPr>
              <a:t> </a:t>
            </a:r>
            <a:r>
              <a:rPr lang="en-US" sz="1300" b="1" dirty="0">
                <a:hlinkClick r:id="rId3"/>
              </a:rPr>
              <a:t>https://studentaid.gov/fsa-id/create-account/launch</a:t>
            </a:r>
            <a:br>
              <a:rPr lang="en-US" sz="1300" b="1" dirty="0"/>
            </a:br>
            <a:endParaRPr lang="en-US" sz="1300" dirty="0">
              <a:solidFill>
                <a:schemeClr val="tx2"/>
              </a:solidFill>
            </a:endParaRPr>
          </a:p>
        </p:txBody>
      </p:sp>
      <p:sp>
        <p:nvSpPr>
          <p:cNvPr id="74754" name="Rectangle 4"/>
          <p:cNvSpPr>
            <a:spLocks noGrp="1" noChangeArrowheads="1"/>
          </p:cNvSpPr>
          <p:nvPr>
            <p:ph type="body" sz="half" idx="1"/>
          </p:nvPr>
        </p:nvSpPr>
        <p:spPr>
          <a:xfrm>
            <a:off x="353386" y="1219200"/>
            <a:ext cx="8409614" cy="5029200"/>
          </a:xfrm>
        </p:spPr>
        <p:txBody>
          <a:bodyPr>
            <a:normAutofit/>
          </a:bodyPr>
          <a:lstStyle/>
          <a:p>
            <a:pPr>
              <a:lnSpc>
                <a:spcPct val="110000"/>
              </a:lnSpc>
              <a:spcBef>
                <a:spcPts val="900"/>
              </a:spcBef>
            </a:pPr>
            <a:r>
              <a:rPr lang="en-US" sz="2500" dirty="0">
                <a:latin typeface="Arial" panose="020B0604020202020204" pitchFamily="34" charset="0"/>
                <a:cs typeface="Arial" panose="020B0604020202020204" pitchFamily="34" charset="0"/>
              </a:rPr>
              <a:t>The FSA ID is the </a:t>
            </a:r>
            <a:r>
              <a:rPr lang="en-US" sz="2500" u="sng" dirty="0">
                <a:latin typeface="Arial" panose="020B0604020202020204" pitchFamily="34" charset="0"/>
                <a:cs typeface="Arial" panose="020B0604020202020204" pitchFamily="34" charset="0"/>
              </a:rPr>
              <a:t>electronic signature </a:t>
            </a:r>
            <a:r>
              <a:rPr lang="en-US" sz="2500" dirty="0">
                <a:latin typeface="Arial" panose="020B0604020202020204" pitchFamily="34" charset="0"/>
                <a:cs typeface="Arial" panose="020B0604020202020204" pitchFamily="34" charset="0"/>
              </a:rPr>
              <a:t>for the FAFSA</a:t>
            </a:r>
          </a:p>
          <a:p>
            <a:pPr eaLnBrk="1" hangingPunct="1">
              <a:lnSpc>
                <a:spcPct val="110000"/>
              </a:lnSpc>
              <a:spcBef>
                <a:spcPts val="900"/>
              </a:spcBef>
            </a:pPr>
            <a:r>
              <a:rPr lang="en-US" sz="2500" dirty="0">
                <a:latin typeface="Arial" panose="020B0604020202020204" pitchFamily="34" charset="0"/>
                <a:cs typeface="Arial" panose="020B0604020202020204" pitchFamily="34" charset="0"/>
              </a:rPr>
              <a:t>Used by students and parents throughout financial aid process, including subsequent school years</a:t>
            </a:r>
          </a:p>
          <a:p>
            <a:pPr lvl="1">
              <a:lnSpc>
                <a:spcPct val="110000"/>
              </a:lnSpc>
              <a:spcBef>
                <a:spcPts val="900"/>
              </a:spcBef>
            </a:pPr>
            <a:r>
              <a:rPr lang="en-US" sz="2100" dirty="0">
                <a:latin typeface="Arial" panose="020B0604020202020204" pitchFamily="34" charset="0"/>
                <a:cs typeface="Arial" panose="020B0604020202020204" pitchFamily="34" charset="0"/>
              </a:rPr>
              <a:t>FAFSA Corrections</a:t>
            </a:r>
          </a:p>
          <a:p>
            <a:pPr lvl="1">
              <a:lnSpc>
                <a:spcPct val="110000"/>
              </a:lnSpc>
              <a:spcBef>
                <a:spcPts val="900"/>
              </a:spcBef>
            </a:pPr>
            <a:r>
              <a:rPr lang="en-US" sz="2100" dirty="0">
                <a:latin typeface="Arial" panose="020B0604020202020204" pitchFamily="34" charset="0"/>
                <a:cs typeface="Arial" panose="020B0604020202020204" pitchFamily="34" charset="0"/>
              </a:rPr>
              <a:t>FAFSA Renewal</a:t>
            </a:r>
          </a:p>
          <a:p>
            <a:pPr lvl="1">
              <a:lnSpc>
                <a:spcPct val="110000"/>
              </a:lnSpc>
              <a:spcBef>
                <a:spcPts val="900"/>
              </a:spcBef>
            </a:pPr>
            <a:r>
              <a:rPr lang="en-US" sz="2100" dirty="0">
                <a:latin typeface="Arial" panose="020B0604020202020204" pitchFamily="34" charset="0"/>
                <a:cs typeface="Arial" panose="020B0604020202020204" pitchFamily="34" charset="0"/>
              </a:rPr>
              <a:t>Student Loan Promissory Note Signatures</a:t>
            </a:r>
          </a:p>
          <a:p>
            <a:pPr>
              <a:lnSpc>
                <a:spcPct val="110000"/>
              </a:lnSpc>
              <a:spcBef>
                <a:spcPts val="900"/>
              </a:spcBef>
            </a:pPr>
            <a:r>
              <a:rPr lang="en-US" sz="2400" dirty="0">
                <a:latin typeface="Arial" panose="020B0604020202020204" pitchFamily="34" charset="0"/>
                <a:cs typeface="Arial" panose="020B0604020202020204" pitchFamily="34" charset="0"/>
              </a:rPr>
              <a:t>Only the owner should create an FSA ID</a:t>
            </a:r>
          </a:p>
          <a:p>
            <a:pPr>
              <a:lnSpc>
                <a:spcPct val="110000"/>
              </a:lnSpc>
              <a:spcBef>
                <a:spcPts val="900"/>
              </a:spcBef>
            </a:pPr>
            <a:r>
              <a:rPr lang="en-US" sz="2400" dirty="0">
                <a:latin typeface="Arial" panose="020B0604020202020204" pitchFamily="34" charset="0"/>
                <a:cs typeface="Arial" panose="020B0604020202020204" pitchFamily="34" charset="0"/>
              </a:rPr>
              <a:t>Each student must have their own FSA ID</a:t>
            </a:r>
          </a:p>
          <a:p>
            <a:pPr>
              <a:lnSpc>
                <a:spcPct val="110000"/>
              </a:lnSpc>
              <a:spcBef>
                <a:spcPts val="900"/>
              </a:spcBef>
            </a:pPr>
            <a:r>
              <a:rPr lang="en-US" sz="2400" dirty="0">
                <a:latin typeface="Arial" panose="020B0604020202020204" pitchFamily="34" charset="0"/>
                <a:cs typeface="Arial" panose="020B0604020202020204" pitchFamily="34" charset="0"/>
              </a:rPr>
              <a:t>One parent must have their own FSA ID</a:t>
            </a:r>
          </a:p>
          <a:p>
            <a:pPr>
              <a:spcBef>
                <a:spcPts val="1800"/>
              </a:spcBef>
            </a:pPr>
            <a:endParaRPr lang="en-US" sz="2400" dirty="0">
              <a:latin typeface="Arial" panose="020B0604020202020204" pitchFamily="34" charset="0"/>
              <a:cs typeface="Arial" panose="020B0604020202020204" pitchFamily="34" charset="0"/>
            </a:endParaRPr>
          </a:p>
        </p:txBody>
      </p:sp>
      <p:pic>
        <p:nvPicPr>
          <p:cNvPr id="74755" name="Picture 8"/>
          <p:cNvPicPr>
            <a:picLocks noGrp="1" noChangeAspect="1" noChangeArrowheads="1"/>
          </p:cNvPicPr>
          <p:nvPr>
            <p:ph sz="half" idx="2"/>
          </p:nvPr>
        </p:nvPicPr>
        <p:blipFill>
          <a:blip r:embed="rId4"/>
          <a:srcRect/>
          <a:stretch>
            <a:fillRect/>
          </a:stretch>
        </p:blipFill>
        <p:spPr>
          <a:xfrm>
            <a:off x="6748463" y="3567113"/>
            <a:ext cx="28575" cy="28575"/>
          </a:xfrm>
        </p:spPr>
      </p:pic>
      <p:pic>
        <p:nvPicPr>
          <p:cNvPr id="74756" name="Picture 9"/>
          <p:cNvPicPr>
            <a:picLocks noChangeAspect="1" noChangeArrowheads="1"/>
          </p:cNvPicPr>
          <p:nvPr/>
        </p:nvPicPr>
        <p:blipFill>
          <a:blip r:embed="rId4"/>
          <a:srcRect/>
          <a:stretch>
            <a:fillRect/>
          </a:stretch>
        </p:blipFill>
        <p:spPr bwMode="auto">
          <a:xfrm>
            <a:off x="4557713" y="3414713"/>
            <a:ext cx="28575" cy="28575"/>
          </a:xfrm>
          <a:prstGeom prst="rect">
            <a:avLst/>
          </a:prstGeom>
          <a:noFill/>
          <a:ln w="9525">
            <a:noFill/>
            <a:miter lim="800000"/>
            <a:headEnd/>
            <a:tailEnd/>
          </a:ln>
        </p:spPr>
      </p:pic>
    </p:spTree>
    <p:extLst>
      <p:ext uri="{BB962C8B-B14F-4D97-AF65-F5344CB8AC3E}">
        <p14:creationId xmlns:p14="http://schemas.microsoft.com/office/powerpoint/2010/main" val="3487139391"/>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lstStyle/>
          <a:p>
            <a:pPr algn="ctr" eaLnBrk="1" hangingPunct="1"/>
            <a:r>
              <a:rPr lang="en-US" b="1" dirty="0">
                <a:solidFill>
                  <a:srgbClr val="1B4187"/>
                </a:solidFill>
              </a:rPr>
              <a:t>FSA ID</a:t>
            </a:r>
          </a:p>
        </p:txBody>
      </p:sp>
      <p:pic>
        <p:nvPicPr>
          <p:cNvPr id="8" name="Picture 7">
            <a:extLst>
              <a:ext uri="{FF2B5EF4-FFF2-40B4-BE49-F238E27FC236}">
                <a16:creationId xmlns:a16="http://schemas.microsoft.com/office/drawing/2014/main" id="{AF08A040-7F47-4182-BAA8-284A7F8FF394}"/>
              </a:ext>
            </a:extLst>
          </p:cNvPr>
          <p:cNvPicPr>
            <a:picLocks noChangeAspect="1"/>
          </p:cNvPicPr>
          <p:nvPr/>
        </p:nvPicPr>
        <p:blipFill rotWithShape="1">
          <a:blip r:embed="rId3"/>
          <a:srcRect t="3508"/>
          <a:stretch/>
        </p:blipFill>
        <p:spPr>
          <a:xfrm>
            <a:off x="101244" y="1015068"/>
            <a:ext cx="4544509" cy="4412983"/>
          </a:xfrm>
          <a:prstGeom prst="rect">
            <a:avLst/>
          </a:prstGeom>
        </p:spPr>
      </p:pic>
      <p:sp>
        <p:nvSpPr>
          <p:cNvPr id="5" name="Content Placeholder 4">
            <a:extLst>
              <a:ext uri="{FF2B5EF4-FFF2-40B4-BE49-F238E27FC236}">
                <a16:creationId xmlns:a16="http://schemas.microsoft.com/office/drawing/2014/main" id="{FC231D06-E627-4063-A822-47F675599081}"/>
              </a:ext>
            </a:extLst>
          </p:cNvPr>
          <p:cNvSpPr>
            <a:spLocks noGrp="1"/>
          </p:cNvSpPr>
          <p:nvPr>
            <p:ph sz="half" idx="2"/>
          </p:nvPr>
        </p:nvSpPr>
        <p:spPr>
          <a:xfrm>
            <a:off x="4399327" y="1429949"/>
            <a:ext cx="4686300" cy="4641534"/>
          </a:xfrm>
        </p:spPr>
        <p:txBody>
          <a:bodyPr>
            <a:normAutofit fontScale="92500" lnSpcReduction="10000"/>
          </a:bodyPr>
          <a:lstStyle/>
          <a:p>
            <a:r>
              <a:rPr lang="en-US" dirty="0"/>
              <a:t>Name</a:t>
            </a:r>
          </a:p>
          <a:p>
            <a:r>
              <a:rPr lang="en-US" dirty="0"/>
              <a:t>Social Security Number</a:t>
            </a:r>
          </a:p>
          <a:p>
            <a:r>
              <a:rPr lang="en-US" dirty="0"/>
              <a:t>Date of Birth</a:t>
            </a:r>
          </a:p>
          <a:p>
            <a:r>
              <a:rPr lang="en-US" dirty="0"/>
              <a:t>Email address</a:t>
            </a:r>
          </a:p>
          <a:p>
            <a:pPr lvl="1"/>
            <a:r>
              <a:rPr lang="en-US" dirty="0"/>
              <a:t>Not High School Email</a:t>
            </a:r>
          </a:p>
          <a:p>
            <a:pPr lvl="1"/>
            <a:r>
              <a:rPr lang="en-US" dirty="0"/>
              <a:t>May only use an email one time</a:t>
            </a:r>
          </a:p>
          <a:p>
            <a:r>
              <a:rPr lang="en-US" dirty="0"/>
              <a:t>Mobile Phone Number</a:t>
            </a:r>
          </a:p>
          <a:p>
            <a:pPr lvl="1"/>
            <a:r>
              <a:rPr lang="en-US" dirty="0"/>
              <a:t>May only use a mobile number one time</a:t>
            </a:r>
          </a:p>
        </p:txBody>
      </p:sp>
    </p:spTree>
    <p:extLst>
      <p:ext uri="{BB962C8B-B14F-4D97-AF65-F5344CB8AC3E}">
        <p14:creationId xmlns:p14="http://schemas.microsoft.com/office/powerpoint/2010/main" val="3399444600"/>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381465" y="533400"/>
            <a:ext cx="8686800" cy="576262"/>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42900">
              <a:lnSpc>
                <a:spcPct val="100000"/>
              </a:lnSpc>
              <a:buNone/>
              <a:defRPr/>
            </a:pPr>
            <a:r>
              <a:rPr lang="en-US" altLang="en-US" b="1" dirty="0">
                <a:latin typeface="Oswald"/>
              </a:rPr>
              <a:t>StudentAid.gov Home</a:t>
            </a:r>
          </a:p>
        </p:txBody>
      </p:sp>
      <p:pic>
        <p:nvPicPr>
          <p:cNvPr id="6" name="Picture 5" descr="StudentAid.gov Home view&#10;&#10;Screenshot of the StudentAid.gov homepage">
            <a:extLst>
              <a:ext uri="{FF2B5EF4-FFF2-40B4-BE49-F238E27FC236}">
                <a16:creationId xmlns:a16="http://schemas.microsoft.com/office/drawing/2014/main" id="{624A56D7-2FAE-47F2-9308-B254DE11FB59}"/>
              </a:ext>
            </a:extLst>
          </p:cNvPr>
          <p:cNvPicPr>
            <a:picLocks noChangeAspect="1"/>
          </p:cNvPicPr>
          <p:nvPr/>
        </p:nvPicPr>
        <p:blipFill>
          <a:blip r:embed="rId3"/>
          <a:stretch>
            <a:fillRect/>
          </a:stretch>
        </p:blipFill>
        <p:spPr>
          <a:xfrm>
            <a:off x="1465250" y="2024570"/>
            <a:ext cx="6213501" cy="3832434"/>
          </a:xfrm>
          <a:prstGeom prst="rect">
            <a:avLst/>
          </a:prstGeom>
          <a:ln w="12700">
            <a:solidFill>
              <a:schemeClr val="tx1"/>
            </a:solidFill>
          </a:ln>
        </p:spPr>
      </p:pic>
      <p:sp>
        <p:nvSpPr>
          <p:cNvPr id="5" name="Slide Number Placeholder 4"/>
          <p:cNvSpPr>
            <a:spLocks noGrp="1"/>
          </p:cNvSpPr>
          <p:nvPr>
            <p:ph type="sldNum" sz="quarter" idx="4"/>
          </p:nvPr>
        </p:nvSpPr>
        <p:spPr/>
        <p:txBody>
          <a:bodyPr/>
          <a:lstStyle/>
          <a:p>
            <a:fld id="{234755BD-B4AC-9044-BCE4-27904766F8BB}" type="slidenum">
              <a:rPr lang="en-US" smtClean="0"/>
              <a:pPr/>
              <a:t>9</a:t>
            </a:fld>
            <a:endParaRPr lang="en-US"/>
          </a:p>
        </p:txBody>
      </p:sp>
    </p:spTree>
    <p:extLst>
      <p:ext uri="{BB962C8B-B14F-4D97-AF65-F5344CB8AC3E}">
        <p14:creationId xmlns:p14="http://schemas.microsoft.com/office/powerpoint/2010/main" val="3645914349"/>
      </p:ext>
    </p:extLst>
  </p:cSld>
  <p:clrMapOvr>
    <a:masterClrMapping/>
  </p:clrMapOvr>
  <p:transition spd="slow">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51959</TotalTime>
  <Words>1519</Words>
  <Application>Microsoft Office PowerPoint</Application>
  <PresentationFormat>On-screen Show (4:3)</PresentationFormat>
  <Paragraphs>222</Paragraphs>
  <Slides>43</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Andalus</vt:lpstr>
      <vt:lpstr>Arial</vt:lpstr>
      <vt:lpstr>Calibri</vt:lpstr>
      <vt:lpstr>Droid Serif</vt:lpstr>
      <vt:lpstr>Oswald</vt:lpstr>
      <vt:lpstr>Times New Roman</vt:lpstr>
      <vt:lpstr>Verdana</vt:lpstr>
      <vt:lpstr>Wingdings</vt:lpstr>
      <vt:lpstr>Office Theme</vt:lpstr>
      <vt:lpstr>The Financial Aid Process for 2022-2023</vt:lpstr>
      <vt:lpstr>The first F in "FAFSA" stands for "free!"</vt:lpstr>
      <vt:lpstr>What is FAFSA® and Financial Aid?</vt:lpstr>
      <vt:lpstr>FAFSA</vt:lpstr>
      <vt:lpstr>Sources of Financial Aid</vt:lpstr>
      <vt:lpstr>FAFSA on the Web (FOTW)</vt:lpstr>
      <vt:lpstr>Federal Student Aid ID  https://studentaid.gov/fsa-id/create-account/launch </vt:lpstr>
      <vt:lpstr>FSA ID</vt:lpstr>
      <vt:lpstr>StudentAid.gov Home</vt:lpstr>
      <vt:lpstr>Apply for Aid</vt:lpstr>
      <vt:lpstr>FAFSA on the Web (FOTW) </vt:lpstr>
      <vt:lpstr>FAFSA on the Web Login</vt:lpstr>
      <vt:lpstr>FAFSA/Award Year</vt:lpstr>
      <vt:lpstr>PowerPoint Presentation</vt:lpstr>
      <vt:lpstr>Selective Service</vt:lpstr>
      <vt:lpstr>Dependency Status Determination</vt:lpstr>
      <vt:lpstr>Dependency Status Determination</vt:lpstr>
      <vt:lpstr>Homeless/at Risk For Homelessness</vt:lpstr>
      <vt:lpstr>Student is determined to be Dependent but has Special Circumstances</vt:lpstr>
      <vt:lpstr>Dependency Special Circumstances</vt:lpstr>
      <vt:lpstr>Dependency Special Circumstances</vt:lpstr>
      <vt:lpstr>Student is determined to be Dependent</vt:lpstr>
      <vt:lpstr>WHO is the Parent for the FAFSA? </vt:lpstr>
      <vt:lpstr>Parent Information</vt:lpstr>
      <vt:lpstr>Household Information </vt:lpstr>
      <vt:lpstr>IRS Data Retrieval Tool (DRT)</vt:lpstr>
      <vt:lpstr>Eligible for IRS DRT</vt:lpstr>
      <vt:lpstr>Net worth of investments (As of ‘today’) </vt:lpstr>
      <vt:lpstr>Assets NOT included on the FAFSA</vt:lpstr>
      <vt:lpstr>School Selection</vt:lpstr>
      <vt:lpstr>Housing Plans</vt:lpstr>
      <vt:lpstr>Sign</vt:lpstr>
      <vt:lpstr>Submit</vt:lpstr>
      <vt:lpstr>Confirmation Page</vt:lpstr>
      <vt:lpstr>FAFSA Processing Results</vt:lpstr>
      <vt:lpstr>Making Corrections</vt:lpstr>
      <vt:lpstr>Processing Results</vt:lpstr>
      <vt:lpstr>PowerPoint Presentation</vt:lpstr>
      <vt:lpstr>Special Circumstances</vt:lpstr>
      <vt:lpstr>Financial Aid Office reviews FAFSA</vt:lpstr>
      <vt:lpstr>College Communications with the student</vt:lpstr>
      <vt:lpstr>College Communications with the student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Schlichting</dc:creator>
  <cp:lastModifiedBy>Phillips, Faith M.</cp:lastModifiedBy>
  <cp:revision>422</cp:revision>
  <cp:lastPrinted>2018-08-29T13:30:33Z</cp:lastPrinted>
  <dcterms:created xsi:type="dcterms:W3CDTF">2013-09-17T18:31:42Z</dcterms:created>
  <dcterms:modified xsi:type="dcterms:W3CDTF">2021-09-17T13:18:24Z</dcterms:modified>
</cp:coreProperties>
</file>